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omments/modernComment_186_6DBA7E8D.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61" r:id="rId6"/>
    <p:sldId id="262" r:id="rId7"/>
    <p:sldId id="403" r:id="rId8"/>
    <p:sldId id="402" r:id="rId9"/>
    <p:sldId id="310" r:id="rId10"/>
    <p:sldId id="284" r:id="rId11"/>
    <p:sldId id="398" r:id="rId12"/>
    <p:sldId id="306" r:id="rId13"/>
    <p:sldId id="305" r:id="rId14"/>
    <p:sldId id="304" r:id="rId15"/>
    <p:sldId id="399" r:id="rId16"/>
    <p:sldId id="404" r:id="rId17"/>
    <p:sldId id="394" r:id="rId18"/>
    <p:sldId id="308" r:id="rId19"/>
    <p:sldId id="270" r:id="rId20"/>
    <p:sldId id="396" r:id="rId21"/>
    <p:sldId id="311" r:id="rId22"/>
    <p:sldId id="391" r:id="rId23"/>
    <p:sldId id="393" r:id="rId24"/>
    <p:sldId id="392" r:id="rId25"/>
    <p:sldId id="397" r:id="rId26"/>
    <p:sldId id="405" r:id="rId27"/>
    <p:sldId id="406" r:id="rId28"/>
    <p:sldId id="287" r:id="rId29"/>
    <p:sldId id="300" r:id="rId30"/>
    <p:sldId id="296" r:id="rId31"/>
    <p:sldId id="297" r:id="rId32"/>
    <p:sldId id="390" r:id="rId33"/>
    <p:sldId id="400" r:id="rId34"/>
    <p:sldId id="309"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E2332F-D927-38A4-F0D2-A689C6628062}" name="Mullings, Raymond (DCPS)" initials="M(" userId="S::raymond.mullings@k12.dc.gov::7f48dddd-7ca8-49ba-b338-6ee5e9326ba9" providerId="AD"/>
  <p188:author id="{8457C569-2439-05A7-69A1-8DBB3716DE83}" name="Elliott, Brenda (DCPS)" initials="EB(" userId="S::brenda.elliott@k12.dc.gov::52df8096-d46e-4c4e-8005-486456b4fbe4" providerId="AD"/>
  <p188:author id="{306F2670-0469-409C-9AF2-48B5BAFA0551}" name="Mullings, Raymond (DCPS)" initials="MR(" userId="S::Raymond.Mullings@k12.dc.gov::7f48dddd-7ca8-49ba-b338-6ee5e9326ba9" providerId="AD"/>
  <p188:author id="{A1137192-B72B-8B83-7E4F-66B7297D5E0C}" name="Welch, Sharon (DCPS)" initials="W(" userId="S::sharon.welch@k12.dc.gov::d2a3df4b-53a3-4e61-8767-d255175e3ccc" providerId="AD"/>
  <p188:author id="{991FD694-5B9C-3337-110E-63DD9AEADE19}" name="Hoffman, Paige (DCPS)" initials="H(" userId="S::paige.hoffman@k12.dc.gov::d49c4d0d-3a04-4b50-8761-1e7805cfc6e1" providerId="AD"/>
  <p188:author id="{3810C69F-25D2-B5DC-BA49-2FF357EBF22B}" name="Burkett, Jennifer (DCPS)" initials="BJ(" userId="S::Jennifer.Burkett@k12.dc.gov::ee6f7ddf-d7fa-42e2-9efa-e69134e149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p:scale>
          <a:sx n="47" d="100"/>
          <a:sy n="47" d="100"/>
        </p:scale>
        <p:origin x="2035" y="9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omments/modernComment_186_6DBA7E8D.xml><?xml version="1.0" encoding="utf-8"?>
<p188:cmLst xmlns:a="http://schemas.openxmlformats.org/drawingml/2006/main" xmlns:r="http://schemas.openxmlformats.org/officeDocument/2006/relationships" xmlns:p188="http://schemas.microsoft.com/office/powerpoint/2018/8/main">
  <p188:cm id="{D1896D40-C720-4FC9-BD32-7CD6AF9A2E2D}" authorId="{A1137192-B72B-8B83-7E4F-66B7297D5E0C}" status="resolved" created="2023-09-01T14:52:04.663">
    <pc:sldMkLst xmlns:pc="http://schemas.microsoft.com/office/powerpoint/2013/main/command">
      <pc:docMk/>
      <pc:sldMk cId="1840938637" sldId="390"/>
    </pc:sldMkLst>
    <p188:replyLst>
      <p188:reply id="{AE4656D9-3D70-EE43-A5A2-9E08ED5A339D}" authorId="{A1137192-B72B-8B83-7E4F-66B7297D5E0C}" created="2023-09-11T22:13:38.350">
        <p188:txBody>
          <a:bodyPr/>
          <a:lstStyle/>
          <a:p>
            <a:r>
              <a:rPr lang="en-US"/>
              <a:t>[@Harper, Robyn (DCPS)] I am also adding here a PDF version of Impact of Identity in K-8 Mathematics: https://dck12-my.sharepoint.com/:b:/g/personal/sharon_welch_k12_dc_gov/EZI2IqNA1U5JmvPAmkzFXdcB2Ro4ikkSqwOYwXDGOl98Aw?e=CBxDf5 </a:t>
            </a:r>
          </a:p>
        </p188:txBody>
      </p188:reply>
      <p188:reply id="{DEB5141F-E03F-9049-89B5-671A6BB41896}" authorId="{A1137192-B72B-8B83-7E4F-66B7297D5E0C}" created="2023-09-11T22:17:04.239">
        <p188:txBody>
          <a:bodyPr/>
          <a:lstStyle/>
          <a:p>
            <a:r>
              <a:rPr lang="en-US"/>
              <a:t>[@Harper, Robyn (DCPS)] on pg. 43 it highlights the five equity-based mathematics teaching practices. It also provides a chart with look for and non representation in lessons, assessment considerations, and questions for reflection. </a:t>
            </a:r>
          </a:p>
        </p188:txBody>
      </p188:reply>
    </p188:replyLst>
    <p188:txBody>
      <a:bodyPr/>
      <a:lstStyle/>
      <a:p>
        <a:r>
          <a:rPr lang="en-US"/>
          <a:t>[@Harper, Robyn (DCPS)] I do agree the one of the major implications of PARCC data is on the teaching practices.  
I also have found that fostering learning partnerships, understanding students funds of knowledge, using funds of knowledge to create meaningful and relevant math experiences, and shaping and affirming students math identities are high on the list.  
Wondering if participants will have a chance to identify a key area (from the survey) they want to lean into as a result of completing the survey.  </a:t>
        </a:r>
      </a:p>
    </p188:txBody>
  </p188:cm>
  <p188:cm id="{B1829900-4D0F-4F51-B26A-A6C5D1EEAC6E}" authorId="{3810C69F-25D2-B5DC-BA49-2FF357EBF22B}" status="resolved" created="2023-09-01T19:26:18.742">
    <ac:txMkLst xmlns:ac="http://schemas.microsoft.com/office/drawing/2013/main/command">
      <pc:docMk xmlns:pc="http://schemas.microsoft.com/office/powerpoint/2013/main/command"/>
      <pc:sldMk xmlns:pc="http://schemas.microsoft.com/office/powerpoint/2013/main/command" cId="1840938637" sldId="390"/>
      <ac:spMk id="3" creationId="{9D7DA4D7-2227-1E69-1918-05516EDF682B}"/>
      <ac:txMk cp="41" len="37">
        <ac:context len="81" hash="2965203348"/>
      </ac:txMk>
    </ac:txMkLst>
    <p188:pos x="4710390" y="390208"/>
    <p188:txBody>
      <a:bodyPr/>
      <a:lstStyle/>
      <a:p>
        <a:r>
          <a:rPr lang="en-US"/>
          <a:t>These seem different than the NCTM practices.  Are these from Choosing to See?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27D3FE-755C-4AEB-A287-C442BA73CC3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133EF5A-0147-494B-AB8B-EC4777ED9E53}">
      <dgm:prSet phldrT="[Text]"/>
      <dgm:spPr/>
      <dgm:t>
        <a:bodyPr/>
        <a:lstStyle/>
        <a:p>
          <a:r>
            <a:rPr lang="en-US" dirty="0"/>
            <a:t>Leadership</a:t>
          </a:r>
        </a:p>
      </dgm:t>
    </dgm:pt>
    <dgm:pt modelId="{35E16535-0BC8-49AC-BFDE-83FD784D8243}" type="parTrans" cxnId="{47B54C42-B178-4B0A-97AA-EA9E33917CC3}">
      <dgm:prSet/>
      <dgm:spPr/>
      <dgm:t>
        <a:bodyPr/>
        <a:lstStyle/>
        <a:p>
          <a:endParaRPr lang="en-US"/>
        </a:p>
      </dgm:t>
    </dgm:pt>
    <dgm:pt modelId="{ECF3934A-1F60-4512-B52C-ACDFD4A9E11C}" type="sibTrans" cxnId="{47B54C42-B178-4B0A-97AA-EA9E33917CC3}">
      <dgm:prSet/>
      <dgm:spPr/>
      <dgm:t>
        <a:bodyPr/>
        <a:lstStyle/>
        <a:p>
          <a:endParaRPr lang="en-US"/>
        </a:p>
      </dgm:t>
    </dgm:pt>
    <dgm:pt modelId="{A6E58D2E-F4AA-42F1-8951-DDB78BE96E6E}">
      <dgm:prSet phldrT="[Text]"/>
      <dgm:spPr/>
      <dgm:t>
        <a:bodyPr/>
        <a:lstStyle/>
        <a:p>
          <a:r>
            <a:rPr lang="en-US" dirty="0"/>
            <a:t>Identity</a:t>
          </a:r>
        </a:p>
      </dgm:t>
    </dgm:pt>
    <dgm:pt modelId="{3B134031-D3B9-4442-8D80-29352C9A2731}" type="parTrans" cxnId="{E965FFA3-89F3-4177-84F0-997C0EBC08E1}">
      <dgm:prSet/>
      <dgm:spPr/>
      <dgm:t>
        <a:bodyPr/>
        <a:lstStyle/>
        <a:p>
          <a:endParaRPr lang="en-US"/>
        </a:p>
      </dgm:t>
    </dgm:pt>
    <dgm:pt modelId="{EBF42158-0BD3-4C8C-85EE-36527905D049}" type="sibTrans" cxnId="{E965FFA3-89F3-4177-84F0-997C0EBC08E1}">
      <dgm:prSet/>
      <dgm:spPr/>
      <dgm:t>
        <a:bodyPr/>
        <a:lstStyle/>
        <a:p>
          <a:endParaRPr lang="en-US"/>
        </a:p>
      </dgm:t>
    </dgm:pt>
    <dgm:pt modelId="{FA3C7E81-413B-424F-8A52-317B2CA7C440}">
      <dgm:prSet phldrT="[Text]"/>
      <dgm:spPr/>
      <dgm:t>
        <a:bodyPr/>
        <a:lstStyle/>
        <a:p>
          <a:r>
            <a:rPr lang="en-US" dirty="0"/>
            <a:t>Wellness</a:t>
          </a:r>
        </a:p>
      </dgm:t>
    </dgm:pt>
    <dgm:pt modelId="{26468C0A-FB40-4ACE-BF4D-5D6381FF77DA}" type="parTrans" cxnId="{7E7A2012-673D-439D-A397-2D249C7D1516}">
      <dgm:prSet/>
      <dgm:spPr/>
      <dgm:t>
        <a:bodyPr/>
        <a:lstStyle/>
        <a:p>
          <a:endParaRPr lang="en-US"/>
        </a:p>
      </dgm:t>
    </dgm:pt>
    <dgm:pt modelId="{BA763D35-E4C5-4565-8029-07407C3C0960}" type="sibTrans" cxnId="{7E7A2012-673D-439D-A397-2D249C7D1516}">
      <dgm:prSet/>
      <dgm:spPr/>
      <dgm:t>
        <a:bodyPr/>
        <a:lstStyle/>
        <a:p>
          <a:endParaRPr lang="en-US"/>
        </a:p>
      </dgm:t>
    </dgm:pt>
    <dgm:pt modelId="{DB29C208-FB26-4189-8DE5-194EE90A1169}">
      <dgm:prSet phldrT="[Text]"/>
      <dgm:spPr/>
      <dgm:t>
        <a:bodyPr/>
        <a:lstStyle/>
        <a:p>
          <a:r>
            <a:rPr lang="en-US" dirty="0"/>
            <a:t>Community</a:t>
          </a:r>
        </a:p>
      </dgm:t>
    </dgm:pt>
    <dgm:pt modelId="{0881546F-66B0-45FA-AFA3-A26924DE13BC}" type="parTrans" cxnId="{855B4454-330D-4AA8-A2D7-A6920462D7BB}">
      <dgm:prSet/>
      <dgm:spPr/>
      <dgm:t>
        <a:bodyPr/>
        <a:lstStyle/>
        <a:p>
          <a:endParaRPr lang="en-US"/>
        </a:p>
      </dgm:t>
    </dgm:pt>
    <dgm:pt modelId="{9CE9908C-5A55-42AC-A3FC-61877E773B6E}" type="sibTrans" cxnId="{855B4454-330D-4AA8-A2D7-A6920462D7BB}">
      <dgm:prSet/>
      <dgm:spPr/>
      <dgm:t>
        <a:bodyPr/>
        <a:lstStyle/>
        <a:p>
          <a:endParaRPr lang="en-US"/>
        </a:p>
      </dgm:t>
    </dgm:pt>
    <dgm:pt modelId="{74CD3F7D-A73E-4301-BF13-42ADC987A73C}" type="pres">
      <dgm:prSet presAssocID="{CA27D3FE-755C-4AEB-A287-C442BA73CC3D}" presName="Name0" presStyleCnt="0">
        <dgm:presLayoutVars>
          <dgm:dir/>
          <dgm:resizeHandles val="exact"/>
        </dgm:presLayoutVars>
      </dgm:prSet>
      <dgm:spPr/>
    </dgm:pt>
    <dgm:pt modelId="{651405F9-466B-4566-91F1-A5EEF75D8EA8}" type="pres">
      <dgm:prSet presAssocID="{A133EF5A-0147-494B-AB8B-EC4777ED9E53}" presName="compNode" presStyleCnt="0"/>
      <dgm:spPr/>
    </dgm:pt>
    <dgm:pt modelId="{046B7B8A-5513-4B4C-850B-5630534DB357}" type="pres">
      <dgm:prSet presAssocID="{A133EF5A-0147-494B-AB8B-EC4777ED9E53}" presName="pictRect" presStyleLbl="node1" presStyleIdx="0" presStyleCnt="4"/>
      <dgm:spPr>
        <a:blipFill rotWithShape="1">
          <a:blip xmlns:r="http://schemas.openxmlformats.org/officeDocument/2006/relationships" r:embed="rId1"/>
          <a:srcRect/>
          <a:stretch>
            <a:fillRect t="-11000" b="-11000"/>
          </a:stretch>
        </a:blipFill>
      </dgm:spPr>
    </dgm:pt>
    <dgm:pt modelId="{76321D3C-EE40-4333-A4B9-DD3F3F95237E}" type="pres">
      <dgm:prSet presAssocID="{A133EF5A-0147-494B-AB8B-EC4777ED9E53}" presName="textRect" presStyleLbl="revTx" presStyleIdx="0" presStyleCnt="4">
        <dgm:presLayoutVars>
          <dgm:bulletEnabled val="1"/>
        </dgm:presLayoutVars>
      </dgm:prSet>
      <dgm:spPr/>
    </dgm:pt>
    <dgm:pt modelId="{E4353465-1ACB-4D8E-8B89-C525C9C17F39}" type="pres">
      <dgm:prSet presAssocID="{ECF3934A-1F60-4512-B52C-ACDFD4A9E11C}" presName="sibTrans" presStyleLbl="sibTrans2D1" presStyleIdx="0" presStyleCnt="0"/>
      <dgm:spPr/>
    </dgm:pt>
    <dgm:pt modelId="{4A0A48F5-62E5-43EE-A15F-0628A2E83083}" type="pres">
      <dgm:prSet presAssocID="{A6E58D2E-F4AA-42F1-8951-DDB78BE96E6E}" presName="compNode" presStyleCnt="0"/>
      <dgm:spPr/>
    </dgm:pt>
    <dgm:pt modelId="{8C107BF9-28B1-428F-8111-2AA94A85E461}" type="pres">
      <dgm:prSet presAssocID="{A6E58D2E-F4AA-42F1-8951-DDB78BE96E6E}" presName="pictRect" presStyleLbl="node1" presStyleIdx="1" presStyleCnt="4"/>
      <dgm:spPr>
        <a:blipFill rotWithShape="1">
          <a:blip xmlns:r="http://schemas.openxmlformats.org/officeDocument/2006/relationships" r:embed="rId2"/>
          <a:srcRect/>
          <a:stretch>
            <a:fillRect t="-11000" b="-11000"/>
          </a:stretch>
        </a:blipFill>
      </dgm:spPr>
    </dgm:pt>
    <dgm:pt modelId="{8764734C-5CE0-4B56-A8E7-506E86D3B65D}" type="pres">
      <dgm:prSet presAssocID="{A6E58D2E-F4AA-42F1-8951-DDB78BE96E6E}" presName="textRect" presStyleLbl="revTx" presStyleIdx="1" presStyleCnt="4">
        <dgm:presLayoutVars>
          <dgm:bulletEnabled val="1"/>
        </dgm:presLayoutVars>
      </dgm:prSet>
      <dgm:spPr/>
    </dgm:pt>
    <dgm:pt modelId="{E999BF22-6A15-47F7-BE1A-AEFF75151E46}" type="pres">
      <dgm:prSet presAssocID="{EBF42158-0BD3-4C8C-85EE-36527905D049}" presName="sibTrans" presStyleLbl="sibTrans2D1" presStyleIdx="0" presStyleCnt="0"/>
      <dgm:spPr/>
    </dgm:pt>
    <dgm:pt modelId="{5AAA6BD3-9104-4470-8949-A8D4BB493C7F}" type="pres">
      <dgm:prSet presAssocID="{FA3C7E81-413B-424F-8A52-317B2CA7C440}" presName="compNode" presStyleCnt="0"/>
      <dgm:spPr/>
    </dgm:pt>
    <dgm:pt modelId="{8314E559-DBCB-4B9F-908A-89D48D2DA12D}" type="pres">
      <dgm:prSet presAssocID="{FA3C7E81-413B-424F-8A52-317B2CA7C440}" presName="pictRect" presStyleLbl="node1" presStyleIdx="2" presStyleCnt="4"/>
      <dgm:spPr>
        <a:blipFill rotWithShape="1">
          <a:blip xmlns:r="http://schemas.openxmlformats.org/officeDocument/2006/relationships" r:embed="rId3"/>
          <a:srcRect/>
          <a:stretch>
            <a:fillRect t="-10000" b="-10000"/>
          </a:stretch>
        </a:blipFill>
      </dgm:spPr>
    </dgm:pt>
    <dgm:pt modelId="{28D7FFD4-E2C0-4F35-AED0-A4FBF4130ECB}" type="pres">
      <dgm:prSet presAssocID="{FA3C7E81-413B-424F-8A52-317B2CA7C440}" presName="textRect" presStyleLbl="revTx" presStyleIdx="2" presStyleCnt="4">
        <dgm:presLayoutVars>
          <dgm:bulletEnabled val="1"/>
        </dgm:presLayoutVars>
      </dgm:prSet>
      <dgm:spPr/>
    </dgm:pt>
    <dgm:pt modelId="{00A1F0B9-521F-4C6C-A25E-BC11467EE491}" type="pres">
      <dgm:prSet presAssocID="{BA763D35-E4C5-4565-8029-07407C3C0960}" presName="sibTrans" presStyleLbl="sibTrans2D1" presStyleIdx="0" presStyleCnt="0"/>
      <dgm:spPr/>
    </dgm:pt>
    <dgm:pt modelId="{E10E0EEF-D681-44A3-B6BD-766EA7B0F0D9}" type="pres">
      <dgm:prSet presAssocID="{DB29C208-FB26-4189-8DE5-194EE90A1169}" presName="compNode" presStyleCnt="0"/>
      <dgm:spPr/>
    </dgm:pt>
    <dgm:pt modelId="{ED80661F-9056-4179-B67C-1FC202DDA6F3}" type="pres">
      <dgm:prSet presAssocID="{DB29C208-FB26-4189-8DE5-194EE90A1169}" presName="pictRect" presStyleLbl="node1" presStyleIdx="3" presStyleCnt="4"/>
      <dgm:spPr>
        <a:blipFill rotWithShape="1">
          <a:blip xmlns:r="http://schemas.openxmlformats.org/officeDocument/2006/relationships" r:embed="rId4"/>
          <a:srcRect/>
          <a:stretch>
            <a:fillRect t="-12000" b="-12000"/>
          </a:stretch>
        </a:blipFill>
      </dgm:spPr>
    </dgm:pt>
    <dgm:pt modelId="{2AD3E3A4-09F8-4C88-92BE-15C08AF994D7}" type="pres">
      <dgm:prSet presAssocID="{DB29C208-FB26-4189-8DE5-194EE90A1169}" presName="textRect" presStyleLbl="revTx" presStyleIdx="3" presStyleCnt="4">
        <dgm:presLayoutVars>
          <dgm:bulletEnabled val="1"/>
        </dgm:presLayoutVars>
      </dgm:prSet>
      <dgm:spPr/>
    </dgm:pt>
  </dgm:ptLst>
  <dgm:cxnLst>
    <dgm:cxn modelId="{EF760603-67C6-412B-B7B2-7715876888CF}" type="presOf" srcId="{A6E58D2E-F4AA-42F1-8951-DDB78BE96E6E}" destId="{8764734C-5CE0-4B56-A8E7-506E86D3B65D}" srcOrd="0" destOrd="0" presId="urn:microsoft.com/office/officeart/2005/8/layout/pList1"/>
    <dgm:cxn modelId="{7E7A2012-673D-439D-A397-2D249C7D1516}" srcId="{CA27D3FE-755C-4AEB-A287-C442BA73CC3D}" destId="{FA3C7E81-413B-424F-8A52-317B2CA7C440}" srcOrd="2" destOrd="0" parTransId="{26468C0A-FB40-4ACE-BF4D-5D6381FF77DA}" sibTransId="{BA763D35-E4C5-4565-8029-07407C3C0960}"/>
    <dgm:cxn modelId="{47B54C42-B178-4B0A-97AA-EA9E33917CC3}" srcId="{CA27D3FE-755C-4AEB-A287-C442BA73CC3D}" destId="{A133EF5A-0147-494B-AB8B-EC4777ED9E53}" srcOrd="0" destOrd="0" parTransId="{35E16535-0BC8-49AC-BFDE-83FD784D8243}" sibTransId="{ECF3934A-1F60-4512-B52C-ACDFD4A9E11C}"/>
    <dgm:cxn modelId="{A123614A-565F-4CE3-8B8B-08898FD083BB}" type="presOf" srcId="{DB29C208-FB26-4189-8DE5-194EE90A1169}" destId="{2AD3E3A4-09F8-4C88-92BE-15C08AF994D7}" srcOrd="0" destOrd="0" presId="urn:microsoft.com/office/officeart/2005/8/layout/pList1"/>
    <dgm:cxn modelId="{855B4454-330D-4AA8-A2D7-A6920462D7BB}" srcId="{CA27D3FE-755C-4AEB-A287-C442BA73CC3D}" destId="{DB29C208-FB26-4189-8DE5-194EE90A1169}" srcOrd="3" destOrd="0" parTransId="{0881546F-66B0-45FA-AFA3-A26924DE13BC}" sibTransId="{9CE9908C-5A55-42AC-A3FC-61877E773B6E}"/>
    <dgm:cxn modelId="{873A2256-4518-47F0-9A81-CDA5B74D68CE}" type="presOf" srcId="{EBF42158-0BD3-4C8C-85EE-36527905D049}" destId="{E999BF22-6A15-47F7-BE1A-AEFF75151E46}" srcOrd="0" destOrd="0" presId="urn:microsoft.com/office/officeart/2005/8/layout/pList1"/>
    <dgm:cxn modelId="{E965FFA3-89F3-4177-84F0-997C0EBC08E1}" srcId="{CA27D3FE-755C-4AEB-A287-C442BA73CC3D}" destId="{A6E58D2E-F4AA-42F1-8951-DDB78BE96E6E}" srcOrd="1" destOrd="0" parTransId="{3B134031-D3B9-4442-8D80-29352C9A2731}" sibTransId="{EBF42158-0BD3-4C8C-85EE-36527905D049}"/>
    <dgm:cxn modelId="{269875C9-154E-4742-AC2A-FCF9EF702C64}" type="presOf" srcId="{A133EF5A-0147-494B-AB8B-EC4777ED9E53}" destId="{76321D3C-EE40-4333-A4B9-DD3F3F95237E}" srcOrd="0" destOrd="0" presId="urn:microsoft.com/office/officeart/2005/8/layout/pList1"/>
    <dgm:cxn modelId="{000FADDA-0DD6-4D31-A995-6FCD1A0B100D}" type="presOf" srcId="{CA27D3FE-755C-4AEB-A287-C442BA73CC3D}" destId="{74CD3F7D-A73E-4301-BF13-42ADC987A73C}" srcOrd="0" destOrd="0" presId="urn:microsoft.com/office/officeart/2005/8/layout/pList1"/>
    <dgm:cxn modelId="{CB5D08E4-1BF0-4CB8-BD74-73497C75E6A5}" type="presOf" srcId="{BA763D35-E4C5-4565-8029-07407C3C0960}" destId="{00A1F0B9-521F-4C6C-A25E-BC11467EE491}" srcOrd="0" destOrd="0" presId="urn:microsoft.com/office/officeart/2005/8/layout/pList1"/>
    <dgm:cxn modelId="{F22C79EA-51A9-4B22-BB2F-A5B6DD5F9F4A}" type="presOf" srcId="{ECF3934A-1F60-4512-B52C-ACDFD4A9E11C}" destId="{E4353465-1ACB-4D8E-8B89-C525C9C17F39}" srcOrd="0" destOrd="0" presId="urn:microsoft.com/office/officeart/2005/8/layout/pList1"/>
    <dgm:cxn modelId="{D81F14EB-3150-4EDB-8ECA-781AAC71B783}" type="presOf" srcId="{FA3C7E81-413B-424F-8A52-317B2CA7C440}" destId="{28D7FFD4-E2C0-4F35-AED0-A4FBF4130ECB}" srcOrd="0" destOrd="0" presId="urn:microsoft.com/office/officeart/2005/8/layout/pList1"/>
    <dgm:cxn modelId="{5A2879E2-5F88-45E2-AE32-541E1F98B201}" type="presParOf" srcId="{74CD3F7D-A73E-4301-BF13-42ADC987A73C}" destId="{651405F9-466B-4566-91F1-A5EEF75D8EA8}" srcOrd="0" destOrd="0" presId="urn:microsoft.com/office/officeart/2005/8/layout/pList1"/>
    <dgm:cxn modelId="{59B69BF2-0630-437E-AF58-EBD3AEA6876A}" type="presParOf" srcId="{651405F9-466B-4566-91F1-A5EEF75D8EA8}" destId="{046B7B8A-5513-4B4C-850B-5630534DB357}" srcOrd="0" destOrd="0" presId="urn:microsoft.com/office/officeart/2005/8/layout/pList1"/>
    <dgm:cxn modelId="{1404BB61-FC69-48D4-A065-215DFB9A4E75}" type="presParOf" srcId="{651405F9-466B-4566-91F1-A5EEF75D8EA8}" destId="{76321D3C-EE40-4333-A4B9-DD3F3F95237E}" srcOrd="1" destOrd="0" presId="urn:microsoft.com/office/officeart/2005/8/layout/pList1"/>
    <dgm:cxn modelId="{7B5C4A33-EA26-4B0A-9B0A-64FA9FB7C2E8}" type="presParOf" srcId="{74CD3F7D-A73E-4301-BF13-42ADC987A73C}" destId="{E4353465-1ACB-4D8E-8B89-C525C9C17F39}" srcOrd="1" destOrd="0" presId="urn:microsoft.com/office/officeart/2005/8/layout/pList1"/>
    <dgm:cxn modelId="{D8434B51-2FE0-4FFE-AE05-01819904C288}" type="presParOf" srcId="{74CD3F7D-A73E-4301-BF13-42ADC987A73C}" destId="{4A0A48F5-62E5-43EE-A15F-0628A2E83083}" srcOrd="2" destOrd="0" presId="urn:microsoft.com/office/officeart/2005/8/layout/pList1"/>
    <dgm:cxn modelId="{9FAC09B9-7E81-405E-8463-4375CB217AAB}" type="presParOf" srcId="{4A0A48F5-62E5-43EE-A15F-0628A2E83083}" destId="{8C107BF9-28B1-428F-8111-2AA94A85E461}" srcOrd="0" destOrd="0" presId="urn:microsoft.com/office/officeart/2005/8/layout/pList1"/>
    <dgm:cxn modelId="{02269E63-F992-47C3-888E-5A3FBA738F35}" type="presParOf" srcId="{4A0A48F5-62E5-43EE-A15F-0628A2E83083}" destId="{8764734C-5CE0-4B56-A8E7-506E86D3B65D}" srcOrd="1" destOrd="0" presId="urn:microsoft.com/office/officeart/2005/8/layout/pList1"/>
    <dgm:cxn modelId="{8F8A86B8-10D7-437C-8834-15A7D32F6729}" type="presParOf" srcId="{74CD3F7D-A73E-4301-BF13-42ADC987A73C}" destId="{E999BF22-6A15-47F7-BE1A-AEFF75151E46}" srcOrd="3" destOrd="0" presId="urn:microsoft.com/office/officeart/2005/8/layout/pList1"/>
    <dgm:cxn modelId="{B4FB566F-632C-4933-B06C-D262BE6DBC8F}" type="presParOf" srcId="{74CD3F7D-A73E-4301-BF13-42ADC987A73C}" destId="{5AAA6BD3-9104-4470-8949-A8D4BB493C7F}" srcOrd="4" destOrd="0" presId="urn:microsoft.com/office/officeart/2005/8/layout/pList1"/>
    <dgm:cxn modelId="{51DA1764-C33D-4CD0-8B74-36AB6F1FAEC8}" type="presParOf" srcId="{5AAA6BD3-9104-4470-8949-A8D4BB493C7F}" destId="{8314E559-DBCB-4B9F-908A-89D48D2DA12D}" srcOrd="0" destOrd="0" presId="urn:microsoft.com/office/officeart/2005/8/layout/pList1"/>
    <dgm:cxn modelId="{5A33643E-6518-48AC-9F61-033A83CD6066}" type="presParOf" srcId="{5AAA6BD3-9104-4470-8949-A8D4BB493C7F}" destId="{28D7FFD4-E2C0-4F35-AED0-A4FBF4130ECB}" srcOrd="1" destOrd="0" presId="urn:microsoft.com/office/officeart/2005/8/layout/pList1"/>
    <dgm:cxn modelId="{BBAA2A03-E10D-4C9A-977E-D94F186D2D3A}" type="presParOf" srcId="{74CD3F7D-A73E-4301-BF13-42ADC987A73C}" destId="{00A1F0B9-521F-4C6C-A25E-BC11467EE491}" srcOrd="5" destOrd="0" presId="urn:microsoft.com/office/officeart/2005/8/layout/pList1"/>
    <dgm:cxn modelId="{5EB8A22F-83F4-41DA-BD2B-91704368EDD6}" type="presParOf" srcId="{74CD3F7D-A73E-4301-BF13-42ADC987A73C}" destId="{E10E0EEF-D681-44A3-B6BD-766EA7B0F0D9}" srcOrd="6" destOrd="0" presId="urn:microsoft.com/office/officeart/2005/8/layout/pList1"/>
    <dgm:cxn modelId="{DD7CE760-62CF-42B6-88CD-B555394EC54C}" type="presParOf" srcId="{E10E0EEF-D681-44A3-B6BD-766EA7B0F0D9}" destId="{ED80661F-9056-4179-B67C-1FC202DDA6F3}" srcOrd="0" destOrd="0" presId="urn:microsoft.com/office/officeart/2005/8/layout/pList1"/>
    <dgm:cxn modelId="{739B0730-0BDA-4106-80F9-1673EB0CCAF9}" type="presParOf" srcId="{E10E0EEF-D681-44A3-B6BD-766EA7B0F0D9}" destId="{2AD3E3A4-09F8-4C88-92BE-15C08AF994D7}"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356FF-3A2F-42D5-A163-D2B3D8C1FC6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8572B7B-DAE0-41C6-8C52-95400FAC3F43}">
      <dgm:prSet phldrT="[Text]" custT="1"/>
      <dgm:spPr>
        <a:solidFill>
          <a:srgbClr val="23D0B9"/>
        </a:solidFill>
        <a:ln>
          <a:solidFill>
            <a:srgbClr val="23D0B9"/>
          </a:solidFill>
        </a:ln>
      </dgm:spPr>
      <dgm:t>
        <a:bodyPr/>
        <a:lstStyle/>
        <a:p>
          <a:r>
            <a:rPr lang="en-US" sz="1400">
              <a:latin typeface="Arial Black" panose="020B0A04020102020204" pitchFamily="34" charset="0"/>
            </a:rPr>
            <a:t>ARE-U 120:</a:t>
          </a:r>
        </a:p>
        <a:p>
          <a:r>
            <a:rPr lang="en-US" sz="1400">
              <a:latin typeface="Arial" panose="020B0604020202020204" pitchFamily="34" charset="0"/>
              <a:cs typeface="Arial" panose="020B0604020202020204" pitchFamily="34" charset="0"/>
            </a:rPr>
            <a:t>Antiracist &amp; Culturally Affirming Math Ed.</a:t>
          </a:r>
        </a:p>
      </dgm:t>
    </dgm:pt>
    <dgm:pt modelId="{D683EE3B-400B-4DF4-83E3-6D488A66EF06}" type="parTrans" cxnId="{1493C838-4EA1-43B4-B9EE-2C8480DEE1B7}">
      <dgm:prSet/>
      <dgm:spPr/>
      <dgm:t>
        <a:bodyPr/>
        <a:lstStyle/>
        <a:p>
          <a:endParaRPr lang="en-US"/>
        </a:p>
      </dgm:t>
    </dgm:pt>
    <dgm:pt modelId="{89957775-DD2D-4C15-8BB6-A4472EBD05B6}" type="sibTrans" cxnId="{1493C838-4EA1-43B4-B9EE-2C8480DEE1B7}">
      <dgm:prSet/>
      <dgm:spPr/>
      <dgm:t>
        <a:bodyPr/>
        <a:lstStyle/>
        <a:p>
          <a:endParaRPr lang="en-US"/>
        </a:p>
      </dgm:t>
    </dgm:pt>
    <dgm:pt modelId="{C8882972-C204-4058-9C51-98FE19CD410A}">
      <dgm:prSet phldrT="[Text]" custT="1"/>
      <dgm:spPr>
        <a:solidFill>
          <a:srgbClr val="23D0B9">
            <a:alpha val="40000"/>
          </a:srgbClr>
        </a:solidFill>
        <a:ln>
          <a:noFill/>
        </a:ln>
      </dgm:spPr>
      <dgm:t>
        <a:bodyPr/>
        <a:lstStyle/>
        <a:p>
          <a:r>
            <a:rPr lang="en-US" sz="1400">
              <a:latin typeface="Arial" panose="020B0604020202020204" pitchFamily="34" charset="0"/>
              <a:cs typeface="Arial" panose="020B0604020202020204" pitchFamily="34" charset="0"/>
            </a:rPr>
            <a:t>Understanding Math Inequities Using Data</a:t>
          </a:r>
        </a:p>
      </dgm:t>
    </dgm:pt>
    <dgm:pt modelId="{6773BA61-2CF0-4BE5-8DE6-3CD26B350EDB}" type="parTrans" cxnId="{B1CF9993-D304-46FD-BB74-B6FF59FB8FA1}">
      <dgm:prSet/>
      <dgm:spPr/>
      <dgm:t>
        <a:bodyPr/>
        <a:lstStyle/>
        <a:p>
          <a:endParaRPr lang="en-US"/>
        </a:p>
      </dgm:t>
    </dgm:pt>
    <dgm:pt modelId="{741188A2-4A6A-4F35-87D4-D47A21B684F7}" type="sibTrans" cxnId="{B1CF9993-D304-46FD-BB74-B6FF59FB8FA1}">
      <dgm:prSet/>
      <dgm:spPr/>
      <dgm:t>
        <a:bodyPr/>
        <a:lstStyle/>
        <a:p>
          <a:endParaRPr lang="en-US"/>
        </a:p>
      </dgm:t>
    </dgm:pt>
    <dgm:pt modelId="{AEF7F013-8565-4C56-A7C2-F3B23F3AA067}">
      <dgm:prSet phldrT="[Text]" custT="1"/>
      <dgm:spPr>
        <a:solidFill>
          <a:srgbClr val="23D0B9">
            <a:alpha val="40000"/>
          </a:srgbClr>
        </a:solidFill>
        <a:ln>
          <a:noFill/>
        </a:ln>
      </dgm:spPr>
      <dgm:t>
        <a:bodyPr/>
        <a:lstStyle/>
        <a:p>
          <a:r>
            <a:rPr lang="en-US" sz="1400">
              <a:latin typeface="Arial" panose="020B0604020202020204" pitchFamily="34" charset="0"/>
              <a:cs typeface="Arial" panose="020B0604020202020204" pitchFamily="34" charset="0"/>
            </a:rPr>
            <a:t>Educator Math Identity &amp; Experiences</a:t>
          </a:r>
        </a:p>
      </dgm:t>
    </dgm:pt>
    <dgm:pt modelId="{F22E9052-C3D6-41CB-822E-3E9C7A0640E5}" type="parTrans" cxnId="{C6EC8273-E6F8-4ACA-8D11-1D596A58C9C5}">
      <dgm:prSet/>
      <dgm:spPr/>
      <dgm:t>
        <a:bodyPr/>
        <a:lstStyle/>
        <a:p>
          <a:endParaRPr lang="en-US"/>
        </a:p>
      </dgm:t>
    </dgm:pt>
    <dgm:pt modelId="{06978D8D-3ADD-4CAC-B96D-F6FCF77F686B}" type="sibTrans" cxnId="{C6EC8273-E6F8-4ACA-8D11-1D596A58C9C5}">
      <dgm:prSet/>
      <dgm:spPr/>
      <dgm:t>
        <a:bodyPr/>
        <a:lstStyle/>
        <a:p>
          <a:endParaRPr lang="en-US"/>
        </a:p>
      </dgm:t>
    </dgm:pt>
    <dgm:pt modelId="{BB300DCE-4A08-4F63-B306-9B67CAD7307D}">
      <dgm:prSet phldrT="[Text]" custT="1"/>
      <dgm:spPr>
        <a:solidFill>
          <a:srgbClr val="23D0B9">
            <a:alpha val="40000"/>
          </a:srgbClr>
        </a:solidFill>
        <a:ln>
          <a:noFill/>
        </a:ln>
      </dgm:spPr>
      <dgm:t>
        <a:bodyPr/>
        <a:lstStyle/>
        <a:p>
          <a:r>
            <a:rPr lang="en-US" sz="1400">
              <a:latin typeface="Arial" panose="020B0604020202020204" pitchFamily="34" charset="0"/>
              <a:cs typeface="Arial" panose="020B0604020202020204" pitchFamily="34" charset="0"/>
            </a:rPr>
            <a:t>BIPOC Student Math Experiences in DCPS</a:t>
          </a:r>
        </a:p>
      </dgm:t>
    </dgm:pt>
    <dgm:pt modelId="{87320780-3AD6-434D-99A4-B66F162623FD}" type="parTrans" cxnId="{DF3228DF-1FC7-479E-A5C6-291317F7DC3E}">
      <dgm:prSet/>
      <dgm:spPr/>
      <dgm:t>
        <a:bodyPr/>
        <a:lstStyle/>
        <a:p>
          <a:endParaRPr lang="en-US"/>
        </a:p>
      </dgm:t>
    </dgm:pt>
    <dgm:pt modelId="{58470D50-0496-439B-AF18-1D4E1F633787}" type="sibTrans" cxnId="{DF3228DF-1FC7-479E-A5C6-291317F7DC3E}">
      <dgm:prSet/>
      <dgm:spPr/>
      <dgm:t>
        <a:bodyPr/>
        <a:lstStyle/>
        <a:p>
          <a:endParaRPr lang="en-US"/>
        </a:p>
      </dgm:t>
    </dgm:pt>
    <dgm:pt modelId="{885BE2A6-C540-406A-8CF8-DB2808FDDDC1}">
      <dgm:prSet phldrT="[Text]" custT="1"/>
      <dgm:spPr>
        <a:solidFill>
          <a:srgbClr val="23D0B9">
            <a:alpha val="40000"/>
          </a:srgbClr>
        </a:solidFill>
        <a:ln>
          <a:noFill/>
        </a:ln>
      </dgm:spPr>
      <dgm:t>
        <a:bodyPr/>
        <a:lstStyle/>
        <a:p>
          <a:r>
            <a:rPr lang="en-US" sz="1400">
              <a:latin typeface="Arial" panose="020B0604020202020204" pitchFamily="34" charset="0"/>
              <a:cs typeface="Arial" panose="020B0604020202020204" pitchFamily="34" charset="0"/>
            </a:rPr>
            <a:t>Mitigating Bias &amp; Stereotype Threat in Math Education</a:t>
          </a:r>
        </a:p>
      </dgm:t>
    </dgm:pt>
    <dgm:pt modelId="{1C3AEC2C-991D-4EFD-8A83-6FF77ABC4A13}" type="parTrans" cxnId="{73B5F53D-6014-4DA1-86DF-28E621911015}">
      <dgm:prSet/>
      <dgm:spPr/>
      <dgm:t>
        <a:bodyPr/>
        <a:lstStyle/>
        <a:p>
          <a:endParaRPr lang="en-US"/>
        </a:p>
      </dgm:t>
    </dgm:pt>
    <dgm:pt modelId="{55AD2762-953C-4A5C-8134-22EA5CD0ECC2}" type="sibTrans" cxnId="{73B5F53D-6014-4DA1-86DF-28E621911015}">
      <dgm:prSet/>
      <dgm:spPr/>
      <dgm:t>
        <a:bodyPr/>
        <a:lstStyle/>
        <a:p>
          <a:endParaRPr lang="en-US"/>
        </a:p>
      </dgm:t>
    </dgm:pt>
    <dgm:pt modelId="{DAFC9FE3-92B8-473F-9220-7662D686FE22}" type="pres">
      <dgm:prSet presAssocID="{DF9356FF-3A2F-42D5-A163-D2B3D8C1FC68}" presName="Name0" presStyleCnt="0">
        <dgm:presLayoutVars>
          <dgm:chPref val="3"/>
          <dgm:dir/>
          <dgm:animLvl val="lvl"/>
          <dgm:resizeHandles/>
        </dgm:presLayoutVars>
      </dgm:prSet>
      <dgm:spPr/>
    </dgm:pt>
    <dgm:pt modelId="{379E7194-B25B-401F-877C-CA1BFB9BE98D}" type="pres">
      <dgm:prSet presAssocID="{98572B7B-DAE0-41C6-8C52-95400FAC3F43}" presName="horFlow" presStyleCnt="0"/>
      <dgm:spPr/>
    </dgm:pt>
    <dgm:pt modelId="{8D22CF5F-02F4-4D86-BABE-69D8BAB4B87A}" type="pres">
      <dgm:prSet presAssocID="{98572B7B-DAE0-41C6-8C52-95400FAC3F43}" presName="bigChev" presStyleLbl="node1" presStyleIdx="0" presStyleCnt="1"/>
      <dgm:spPr/>
    </dgm:pt>
    <dgm:pt modelId="{F266BF43-4DB7-48CB-848D-CD99E5097E5D}" type="pres">
      <dgm:prSet presAssocID="{6773BA61-2CF0-4BE5-8DE6-3CD26B350EDB}" presName="parTrans" presStyleCnt="0"/>
      <dgm:spPr/>
    </dgm:pt>
    <dgm:pt modelId="{2F64FFA2-438B-40AE-95A5-201E805A6F15}" type="pres">
      <dgm:prSet presAssocID="{C8882972-C204-4058-9C51-98FE19CD410A}" presName="node" presStyleLbl="alignAccFollowNode1" presStyleIdx="0" presStyleCnt="4">
        <dgm:presLayoutVars>
          <dgm:bulletEnabled val="1"/>
        </dgm:presLayoutVars>
      </dgm:prSet>
      <dgm:spPr/>
    </dgm:pt>
    <dgm:pt modelId="{9458241A-4814-49FA-A77B-3228B1644906}" type="pres">
      <dgm:prSet presAssocID="{741188A2-4A6A-4F35-87D4-D47A21B684F7}" presName="sibTrans" presStyleCnt="0"/>
      <dgm:spPr/>
    </dgm:pt>
    <dgm:pt modelId="{33843FC1-8917-46DB-AD9E-2059584CFCF3}" type="pres">
      <dgm:prSet presAssocID="{AEF7F013-8565-4C56-A7C2-F3B23F3AA067}" presName="node" presStyleLbl="alignAccFollowNode1" presStyleIdx="1" presStyleCnt="4">
        <dgm:presLayoutVars>
          <dgm:bulletEnabled val="1"/>
        </dgm:presLayoutVars>
      </dgm:prSet>
      <dgm:spPr/>
    </dgm:pt>
    <dgm:pt modelId="{A40A5731-4707-4653-BE2B-1580D1B5D2E3}" type="pres">
      <dgm:prSet presAssocID="{06978D8D-3ADD-4CAC-B96D-F6FCF77F686B}" presName="sibTrans" presStyleCnt="0"/>
      <dgm:spPr/>
    </dgm:pt>
    <dgm:pt modelId="{50636202-A7CE-42E8-9E9E-6B5F9278F30F}" type="pres">
      <dgm:prSet presAssocID="{BB300DCE-4A08-4F63-B306-9B67CAD7307D}" presName="node" presStyleLbl="alignAccFollowNode1" presStyleIdx="2" presStyleCnt="4">
        <dgm:presLayoutVars>
          <dgm:bulletEnabled val="1"/>
        </dgm:presLayoutVars>
      </dgm:prSet>
      <dgm:spPr/>
    </dgm:pt>
    <dgm:pt modelId="{68B49E9C-45C0-48B1-B519-18359823B514}" type="pres">
      <dgm:prSet presAssocID="{58470D50-0496-439B-AF18-1D4E1F633787}" presName="sibTrans" presStyleCnt="0"/>
      <dgm:spPr/>
    </dgm:pt>
    <dgm:pt modelId="{5C31B6AA-CAEF-4E02-8CBA-375A626C48B4}" type="pres">
      <dgm:prSet presAssocID="{885BE2A6-C540-406A-8CF8-DB2808FDDDC1}" presName="node" presStyleLbl="alignAccFollowNode1" presStyleIdx="3" presStyleCnt="4">
        <dgm:presLayoutVars>
          <dgm:bulletEnabled val="1"/>
        </dgm:presLayoutVars>
      </dgm:prSet>
      <dgm:spPr/>
    </dgm:pt>
  </dgm:ptLst>
  <dgm:cxnLst>
    <dgm:cxn modelId="{1493C838-4EA1-43B4-B9EE-2C8480DEE1B7}" srcId="{DF9356FF-3A2F-42D5-A163-D2B3D8C1FC68}" destId="{98572B7B-DAE0-41C6-8C52-95400FAC3F43}" srcOrd="0" destOrd="0" parTransId="{D683EE3B-400B-4DF4-83E3-6D488A66EF06}" sibTransId="{89957775-DD2D-4C15-8BB6-A4472EBD05B6}"/>
    <dgm:cxn modelId="{73B5F53D-6014-4DA1-86DF-28E621911015}" srcId="{98572B7B-DAE0-41C6-8C52-95400FAC3F43}" destId="{885BE2A6-C540-406A-8CF8-DB2808FDDDC1}" srcOrd="3" destOrd="0" parTransId="{1C3AEC2C-991D-4EFD-8A83-6FF77ABC4A13}" sibTransId="{55AD2762-953C-4A5C-8134-22EA5CD0ECC2}"/>
    <dgm:cxn modelId="{209D105F-974D-4F03-A10B-FB88D3BE529C}" type="presOf" srcId="{98572B7B-DAE0-41C6-8C52-95400FAC3F43}" destId="{8D22CF5F-02F4-4D86-BABE-69D8BAB4B87A}" srcOrd="0" destOrd="0" presId="urn:microsoft.com/office/officeart/2005/8/layout/lProcess3"/>
    <dgm:cxn modelId="{62251965-C8D4-40A5-BFFC-2F492EAEC79C}" type="presOf" srcId="{AEF7F013-8565-4C56-A7C2-F3B23F3AA067}" destId="{33843FC1-8917-46DB-AD9E-2059584CFCF3}" srcOrd="0" destOrd="0" presId="urn:microsoft.com/office/officeart/2005/8/layout/lProcess3"/>
    <dgm:cxn modelId="{AF85EC47-7846-475B-AC59-0D3ECD20B47E}" type="presOf" srcId="{DF9356FF-3A2F-42D5-A163-D2B3D8C1FC68}" destId="{DAFC9FE3-92B8-473F-9220-7662D686FE22}" srcOrd="0" destOrd="0" presId="urn:microsoft.com/office/officeart/2005/8/layout/lProcess3"/>
    <dgm:cxn modelId="{C6EC8273-E6F8-4ACA-8D11-1D596A58C9C5}" srcId="{98572B7B-DAE0-41C6-8C52-95400FAC3F43}" destId="{AEF7F013-8565-4C56-A7C2-F3B23F3AA067}" srcOrd="1" destOrd="0" parTransId="{F22E9052-C3D6-41CB-822E-3E9C7A0640E5}" sibTransId="{06978D8D-3ADD-4CAC-B96D-F6FCF77F686B}"/>
    <dgm:cxn modelId="{3BADF089-21E4-4D80-BA7F-E3E30C662F30}" type="presOf" srcId="{C8882972-C204-4058-9C51-98FE19CD410A}" destId="{2F64FFA2-438B-40AE-95A5-201E805A6F15}" srcOrd="0" destOrd="0" presId="urn:microsoft.com/office/officeart/2005/8/layout/lProcess3"/>
    <dgm:cxn modelId="{B1CF9993-D304-46FD-BB74-B6FF59FB8FA1}" srcId="{98572B7B-DAE0-41C6-8C52-95400FAC3F43}" destId="{C8882972-C204-4058-9C51-98FE19CD410A}" srcOrd="0" destOrd="0" parTransId="{6773BA61-2CF0-4BE5-8DE6-3CD26B350EDB}" sibTransId="{741188A2-4A6A-4F35-87D4-D47A21B684F7}"/>
    <dgm:cxn modelId="{182CB5B8-1F26-4448-98DC-59B6DEBEEC20}" type="presOf" srcId="{885BE2A6-C540-406A-8CF8-DB2808FDDDC1}" destId="{5C31B6AA-CAEF-4E02-8CBA-375A626C48B4}" srcOrd="0" destOrd="0" presId="urn:microsoft.com/office/officeart/2005/8/layout/lProcess3"/>
    <dgm:cxn modelId="{DF3228DF-1FC7-479E-A5C6-291317F7DC3E}" srcId="{98572B7B-DAE0-41C6-8C52-95400FAC3F43}" destId="{BB300DCE-4A08-4F63-B306-9B67CAD7307D}" srcOrd="2" destOrd="0" parTransId="{87320780-3AD6-434D-99A4-B66F162623FD}" sibTransId="{58470D50-0496-439B-AF18-1D4E1F633787}"/>
    <dgm:cxn modelId="{268560FA-3A37-435E-8093-63F9B9770BF2}" type="presOf" srcId="{BB300DCE-4A08-4F63-B306-9B67CAD7307D}" destId="{50636202-A7CE-42E8-9E9E-6B5F9278F30F}" srcOrd="0" destOrd="0" presId="urn:microsoft.com/office/officeart/2005/8/layout/lProcess3"/>
    <dgm:cxn modelId="{B16D203D-6581-46DA-A578-AAEFDA27E871}" type="presParOf" srcId="{DAFC9FE3-92B8-473F-9220-7662D686FE22}" destId="{379E7194-B25B-401F-877C-CA1BFB9BE98D}" srcOrd="0" destOrd="0" presId="urn:microsoft.com/office/officeart/2005/8/layout/lProcess3"/>
    <dgm:cxn modelId="{A3CDED53-7977-4B2B-9667-B240CC338F61}" type="presParOf" srcId="{379E7194-B25B-401F-877C-CA1BFB9BE98D}" destId="{8D22CF5F-02F4-4D86-BABE-69D8BAB4B87A}" srcOrd="0" destOrd="0" presId="urn:microsoft.com/office/officeart/2005/8/layout/lProcess3"/>
    <dgm:cxn modelId="{E7794039-6233-4D70-83BE-9417793F430B}" type="presParOf" srcId="{379E7194-B25B-401F-877C-CA1BFB9BE98D}" destId="{F266BF43-4DB7-48CB-848D-CD99E5097E5D}" srcOrd="1" destOrd="0" presId="urn:microsoft.com/office/officeart/2005/8/layout/lProcess3"/>
    <dgm:cxn modelId="{473F8E3D-339B-4D51-B970-811B0C550CFF}" type="presParOf" srcId="{379E7194-B25B-401F-877C-CA1BFB9BE98D}" destId="{2F64FFA2-438B-40AE-95A5-201E805A6F15}" srcOrd="2" destOrd="0" presId="urn:microsoft.com/office/officeart/2005/8/layout/lProcess3"/>
    <dgm:cxn modelId="{B8194673-77DA-432F-BADF-7EB5821A5DC3}" type="presParOf" srcId="{379E7194-B25B-401F-877C-CA1BFB9BE98D}" destId="{9458241A-4814-49FA-A77B-3228B1644906}" srcOrd="3" destOrd="0" presId="urn:microsoft.com/office/officeart/2005/8/layout/lProcess3"/>
    <dgm:cxn modelId="{BE4A431D-A6A3-45BE-BA48-8662B2533A97}" type="presParOf" srcId="{379E7194-B25B-401F-877C-CA1BFB9BE98D}" destId="{33843FC1-8917-46DB-AD9E-2059584CFCF3}" srcOrd="4" destOrd="0" presId="urn:microsoft.com/office/officeart/2005/8/layout/lProcess3"/>
    <dgm:cxn modelId="{F5C135DB-BD48-4D0A-8EC2-A46CCC984E69}" type="presParOf" srcId="{379E7194-B25B-401F-877C-CA1BFB9BE98D}" destId="{A40A5731-4707-4653-BE2B-1580D1B5D2E3}" srcOrd="5" destOrd="0" presId="urn:microsoft.com/office/officeart/2005/8/layout/lProcess3"/>
    <dgm:cxn modelId="{F1B4E228-EA46-468F-BE63-ADA8BB722435}" type="presParOf" srcId="{379E7194-B25B-401F-877C-CA1BFB9BE98D}" destId="{50636202-A7CE-42E8-9E9E-6B5F9278F30F}" srcOrd="6" destOrd="0" presId="urn:microsoft.com/office/officeart/2005/8/layout/lProcess3"/>
    <dgm:cxn modelId="{DA00130E-3A13-43E6-8084-41FD51312602}" type="presParOf" srcId="{379E7194-B25B-401F-877C-CA1BFB9BE98D}" destId="{68B49E9C-45C0-48B1-B519-18359823B514}" srcOrd="7" destOrd="0" presId="urn:microsoft.com/office/officeart/2005/8/layout/lProcess3"/>
    <dgm:cxn modelId="{C8279C68-E6A5-491E-9EA0-02B4D6625B90}" type="presParOf" srcId="{379E7194-B25B-401F-877C-CA1BFB9BE98D}" destId="{5C31B6AA-CAEF-4E02-8CBA-375A626C48B4}"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F13D5-1EAE-419D-851A-8ED750A556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D2A1F0-2576-424E-9CED-10A1ACAFBCCC}">
      <dgm:prSet phldrT="[Text]"/>
      <dgm:spPr>
        <a:solidFill>
          <a:srgbClr val="23D0B9"/>
        </a:solidFill>
        <a:ln>
          <a:solidFill>
            <a:srgbClr val="23D0B9"/>
          </a:solidFill>
        </a:ln>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Session 1: Understanding Math Inequities Using Data</a:t>
          </a:r>
          <a:endParaRPr lang="en-US"/>
        </a:p>
      </dgm:t>
    </dgm:pt>
    <dgm:pt modelId="{901504C3-2AAB-4613-8F46-383515091ED0}" type="parTrans" cxnId="{1D4F72EE-57A9-4E35-B7E1-A1BADA3F113F}">
      <dgm:prSet/>
      <dgm:spPr/>
      <dgm:t>
        <a:bodyPr/>
        <a:lstStyle/>
        <a:p>
          <a:endParaRPr lang="en-US"/>
        </a:p>
      </dgm:t>
    </dgm:pt>
    <dgm:pt modelId="{502138A4-81A9-4A9C-BBAB-517CE5D975B7}" type="sibTrans" cxnId="{1D4F72EE-57A9-4E35-B7E1-A1BADA3F113F}">
      <dgm:prSet/>
      <dgm:spPr/>
      <dgm:t>
        <a:bodyPr/>
        <a:lstStyle/>
        <a:p>
          <a:endParaRPr lang="en-US"/>
        </a:p>
      </dgm:t>
    </dgm:pt>
    <dgm:pt modelId="{EDB2BCCA-8E50-46A3-B9FE-8E8275F05024}">
      <dgm:prSet phldrT="[Text]"/>
      <dgm:spPr>
        <a:solidFill>
          <a:srgbClr val="23D0B9"/>
        </a:solidFill>
        <a:ln>
          <a:solidFill>
            <a:srgbClr val="23D0B9"/>
          </a:solidFill>
        </a:ln>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Session 2: Educator Math Identity &amp; Experiences</a:t>
          </a:r>
          <a:endParaRPr lang="en-US"/>
        </a:p>
      </dgm:t>
    </dgm:pt>
    <dgm:pt modelId="{FD22C7BA-19DE-4369-8F05-2A059FA1C14A}" type="parTrans" cxnId="{2236D8E3-2575-4BC6-876B-2EBE9F773B94}">
      <dgm:prSet/>
      <dgm:spPr/>
      <dgm:t>
        <a:bodyPr/>
        <a:lstStyle/>
        <a:p>
          <a:endParaRPr lang="en-US"/>
        </a:p>
      </dgm:t>
    </dgm:pt>
    <dgm:pt modelId="{4A9E89FB-1C16-4B59-ACC8-FBC2BF57BCC3}" type="sibTrans" cxnId="{2236D8E3-2575-4BC6-876B-2EBE9F773B94}">
      <dgm:prSet/>
      <dgm:spPr/>
      <dgm:t>
        <a:bodyPr/>
        <a:lstStyle/>
        <a:p>
          <a:endParaRPr lang="en-US"/>
        </a:p>
      </dgm:t>
    </dgm:pt>
    <dgm:pt modelId="{DA3F5B85-B6DB-4769-800B-698DEFCF8FC8}">
      <dgm:prSet phldrT="[Text]"/>
      <dgm:spPr>
        <a:solidFill>
          <a:srgbClr val="23D0B9"/>
        </a:solidFill>
        <a:ln>
          <a:solidFill>
            <a:srgbClr val="23D0B9"/>
          </a:solidFill>
        </a:ln>
      </dgm:spPr>
      <dgm:t>
        <a:bodyPr/>
        <a:lstStyle/>
        <a:p>
          <a:r>
            <a:rPr lang="en-US" b="1">
              <a:latin typeface="Arial" panose="020B0604020202020204" pitchFamily="34" charset="0"/>
              <a:cs typeface="Arial" panose="020B0604020202020204" pitchFamily="34" charset="0"/>
            </a:rPr>
            <a:t>Session 3: BIPOC Student Math Experiences</a:t>
          </a:r>
        </a:p>
      </dgm:t>
    </dgm:pt>
    <dgm:pt modelId="{FD31F18C-19CF-4A6C-9D2B-3A6DD14138B5}" type="parTrans" cxnId="{33A1ECEF-B7D8-4EB0-81BB-4B818250C1C2}">
      <dgm:prSet/>
      <dgm:spPr/>
      <dgm:t>
        <a:bodyPr/>
        <a:lstStyle/>
        <a:p>
          <a:endParaRPr lang="en-US"/>
        </a:p>
      </dgm:t>
    </dgm:pt>
    <dgm:pt modelId="{E27C240C-A5E4-44EA-B0AE-158B29C537F6}" type="sibTrans" cxnId="{33A1ECEF-B7D8-4EB0-81BB-4B818250C1C2}">
      <dgm:prSet/>
      <dgm:spPr/>
      <dgm:t>
        <a:bodyPr/>
        <a:lstStyle/>
        <a:p>
          <a:endParaRPr lang="en-US"/>
        </a:p>
      </dgm:t>
    </dgm:pt>
    <dgm:pt modelId="{FF20A850-73E3-487E-AA00-E0ED82EF4917}">
      <dgm:prSet phldrT="[Text]"/>
      <dgm:spPr>
        <a:solidFill>
          <a:srgbClr val="23D0B9"/>
        </a:solidFill>
        <a:ln>
          <a:solidFill>
            <a:srgbClr val="23D0B9"/>
          </a:solidFill>
        </a:ln>
      </dgm:spPr>
      <dgm:t>
        <a:bodyPr/>
        <a:lstStyle/>
        <a:p>
          <a:r>
            <a:rPr lang="en-US" b="1">
              <a:latin typeface="Arial" panose="020B0604020202020204" pitchFamily="34" charset="0"/>
              <a:cs typeface="Arial" panose="020B0604020202020204" pitchFamily="34" charset="0"/>
            </a:rPr>
            <a:t>Session 4: Mitigating Bias &amp; Stereotype Threat in Math Education</a:t>
          </a:r>
        </a:p>
      </dgm:t>
    </dgm:pt>
    <dgm:pt modelId="{DF854C73-FC7B-40A9-9538-09EF974ABDBB}" type="parTrans" cxnId="{4C1B388D-E63C-403A-98C8-397CFC71D0B0}">
      <dgm:prSet/>
      <dgm:spPr/>
      <dgm:t>
        <a:bodyPr/>
        <a:lstStyle/>
        <a:p>
          <a:endParaRPr lang="en-US"/>
        </a:p>
      </dgm:t>
    </dgm:pt>
    <dgm:pt modelId="{181B0E08-EE29-4F0F-AC1F-08D71A7F5995}" type="sibTrans" cxnId="{4C1B388D-E63C-403A-98C8-397CFC71D0B0}">
      <dgm:prSet/>
      <dgm:spPr/>
      <dgm:t>
        <a:bodyPr/>
        <a:lstStyle/>
        <a:p>
          <a:endParaRPr lang="en-US"/>
        </a:p>
      </dgm:t>
    </dgm:pt>
    <dgm:pt modelId="{A0035480-B4BF-496D-BF03-E7D189C3C307}">
      <dgm:prSet phldrT="[Text]"/>
      <dgm:spPr>
        <a:ln>
          <a:solidFill>
            <a:srgbClr val="23D0B9"/>
          </a:solidFill>
        </a:ln>
      </dgm:spPr>
      <dgm:t>
        <a:bodyPr/>
        <a:lstStyle/>
        <a:p>
          <a:pPr>
            <a:buFont typeface="Arial" panose="020B0604020202020204" pitchFamily="34" charset="0"/>
            <a:buChar char="•"/>
          </a:pPr>
          <a:r>
            <a:rPr lang="en-US" dirty="0">
              <a:effectLst/>
              <a:latin typeface="Arial" panose="020B0604020202020204" pitchFamily="34" charset="0"/>
              <a:cs typeface="Arial" panose="020B0604020202020204" pitchFamily="34" charset="0"/>
            </a:rPr>
            <a:t>Participants will explore how implicit bias and stereotype threat impact the engagement and performance of students in math education. They will learn how to support BIPOC students in developing positive math identity using culturally affirming and asset-based communication.</a:t>
          </a:r>
          <a:endParaRPr lang="en-US" b="1" dirty="0">
            <a:latin typeface="Arial" panose="020B0604020202020204" pitchFamily="34" charset="0"/>
            <a:cs typeface="Arial" panose="020B0604020202020204" pitchFamily="34" charset="0"/>
          </a:endParaRPr>
        </a:p>
      </dgm:t>
    </dgm:pt>
    <dgm:pt modelId="{DFD2C77C-C633-4C57-A609-13F5E6A4742E}" type="parTrans" cxnId="{0316C64A-A610-406C-BEFB-69E577B4D435}">
      <dgm:prSet/>
      <dgm:spPr/>
      <dgm:t>
        <a:bodyPr/>
        <a:lstStyle/>
        <a:p>
          <a:endParaRPr lang="en-US"/>
        </a:p>
      </dgm:t>
    </dgm:pt>
    <dgm:pt modelId="{DA4A931F-65E0-43BF-A63F-D3EA785A6D3F}" type="sibTrans" cxnId="{0316C64A-A610-406C-BEFB-69E577B4D435}">
      <dgm:prSet/>
      <dgm:spPr/>
      <dgm:t>
        <a:bodyPr/>
        <a:lstStyle/>
        <a:p>
          <a:endParaRPr lang="en-US"/>
        </a:p>
      </dgm:t>
    </dgm:pt>
    <dgm:pt modelId="{27F91CD3-31A5-40C7-BD87-C3E8CB177A3E}">
      <dgm:prSet phldrT="[Text]"/>
      <dgm:spPr>
        <a:ln>
          <a:solidFill>
            <a:srgbClr val="23D0B9"/>
          </a:solidFill>
        </a:ln>
      </dgm:spPr>
      <dgm:t>
        <a:bodyPr/>
        <a:lstStyle/>
        <a:p>
          <a:pPr>
            <a:buFont typeface="Arial" panose="020B0604020202020204" pitchFamily="34" charset="0"/>
            <a:buChar char="•"/>
          </a:pPr>
          <a:r>
            <a:rPr lang="en-US" dirty="0">
              <a:effectLst/>
              <a:latin typeface="Arial" panose="020B0604020202020204" pitchFamily="34" charset="0"/>
              <a:cs typeface="Arial" panose="020B0604020202020204" pitchFamily="34" charset="0"/>
            </a:rPr>
            <a:t>Participants will deepen their Courageous Conversation by continuing with Conditions 4-6.  Specifically, they will connect their personal reflections and student math data findings to broader historic and current educational contexts and inequities impacting DCPS student math performance. Participants will also learn how they can support the DCPS DREAM in eliminating institutional bias and opportunity gaps.</a:t>
          </a:r>
          <a:endParaRPr lang="en-US" b="1" dirty="0">
            <a:latin typeface="Arial" panose="020B0604020202020204" pitchFamily="34" charset="0"/>
            <a:cs typeface="Arial" panose="020B0604020202020204" pitchFamily="34" charset="0"/>
          </a:endParaRPr>
        </a:p>
      </dgm:t>
    </dgm:pt>
    <dgm:pt modelId="{BA7E5F5A-7989-463D-AE20-E3674528E6A0}" type="parTrans" cxnId="{2B72C85D-6A50-474D-9044-53324DD9A1E0}">
      <dgm:prSet/>
      <dgm:spPr/>
      <dgm:t>
        <a:bodyPr/>
        <a:lstStyle/>
        <a:p>
          <a:endParaRPr lang="en-US"/>
        </a:p>
      </dgm:t>
    </dgm:pt>
    <dgm:pt modelId="{6DE6AE0C-364F-4F04-836B-1E3B23F6E8AC}" type="sibTrans" cxnId="{2B72C85D-6A50-474D-9044-53324DD9A1E0}">
      <dgm:prSet/>
      <dgm:spPr/>
      <dgm:t>
        <a:bodyPr/>
        <a:lstStyle/>
        <a:p>
          <a:endParaRPr lang="en-US"/>
        </a:p>
      </dgm:t>
    </dgm:pt>
    <dgm:pt modelId="{B2928581-2FAC-4F22-B7FB-D0A3E812405F}">
      <dgm:prSet phldrT="[Text]"/>
      <dgm:spPr>
        <a:ln>
          <a:solidFill>
            <a:srgbClr val="23D0B9"/>
          </a:solidFill>
        </a:ln>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Participants will reflect on the intersection of their racial identity and “math identity,” including their personal experiences with math in and out of school. They will engage in a discussion using the Courageous Conversations Protocol (Conditions 1-3) and become more aware of the diversity of educator perspectives related to math and how personal experiences can influence professional practice. </a:t>
          </a:r>
          <a:endParaRPr lang="en-US"/>
        </a:p>
      </dgm:t>
    </dgm:pt>
    <dgm:pt modelId="{593814DA-7224-4E33-822E-B03B34AEEBA2}" type="parTrans" cxnId="{CF7895A6-C3F0-4F41-89D3-D9519E03E67B}">
      <dgm:prSet/>
      <dgm:spPr/>
      <dgm:t>
        <a:bodyPr/>
        <a:lstStyle/>
        <a:p>
          <a:endParaRPr lang="en-US"/>
        </a:p>
      </dgm:t>
    </dgm:pt>
    <dgm:pt modelId="{A48C0917-5B9C-4A4E-B0BB-E8A5C46F20D7}" type="sibTrans" cxnId="{CF7895A6-C3F0-4F41-89D3-D9519E03E67B}">
      <dgm:prSet/>
      <dgm:spPr/>
      <dgm:t>
        <a:bodyPr/>
        <a:lstStyle/>
        <a:p>
          <a:endParaRPr lang="en-US"/>
        </a:p>
      </dgm:t>
    </dgm:pt>
    <dgm:pt modelId="{56E8B242-CF86-412A-BF0D-221D2D37A690}">
      <dgm:prSet phldrT="[Text]"/>
      <dgm:spPr>
        <a:ln>
          <a:solidFill>
            <a:srgbClr val="23D0B9"/>
          </a:solidFill>
        </a:ln>
      </dgm:spPr>
      <dgm:t>
        <a:bodyPr/>
        <a:lstStyle/>
        <a:p>
          <a:pPr>
            <a:buFont typeface="Arial" panose="020B0604020202020204" pitchFamily="34" charset="0"/>
            <a:buChar char="•"/>
          </a:pPr>
          <a:r>
            <a:rPr lang="en-US">
              <a:latin typeface="Arial" panose="020B0604020202020204" pitchFamily="34" charset="0"/>
              <a:cs typeface="Arial" panose="020B0604020202020204" pitchFamily="34" charset="0"/>
            </a:rPr>
            <a:t>Participants will explore district-level data related to student math course enrollment and performance, focusing on trends in racialized student experiences. They will learn a protocol for Using Data to Guide Difficult Questions around Structural Racism using examples from frequently used sources (e.g., MTSS, PARCC) to leverage during weekly data meetings and BOY, EOY, MOY data step-backs. </a:t>
          </a:r>
        </a:p>
      </dgm:t>
    </dgm:pt>
    <dgm:pt modelId="{6EDFD397-514E-4713-9461-65CD9394645C}" type="parTrans" cxnId="{581098CF-B197-4E58-ACCC-65225A24248C}">
      <dgm:prSet/>
      <dgm:spPr/>
      <dgm:t>
        <a:bodyPr/>
        <a:lstStyle/>
        <a:p>
          <a:endParaRPr lang="en-US"/>
        </a:p>
      </dgm:t>
    </dgm:pt>
    <dgm:pt modelId="{2E20F58F-B9C8-4190-A7C1-473C76278B37}" type="sibTrans" cxnId="{581098CF-B197-4E58-ACCC-65225A24248C}">
      <dgm:prSet/>
      <dgm:spPr/>
      <dgm:t>
        <a:bodyPr/>
        <a:lstStyle/>
        <a:p>
          <a:endParaRPr lang="en-US"/>
        </a:p>
      </dgm:t>
    </dgm:pt>
    <dgm:pt modelId="{9CCDE901-B65F-4FC3-8E7C-9931E4AA4AF6}" type="pres">
      <dgm:prSet presAssocID="{92BF13D5-1EAE-419D-851A-8ED750A5565B}" presName="linear" presStyleCnt="0">
        <dgm:presLayoutVars>
          <dgm:dir/>
          <dgm:animLvl val="lvl"/>
          <dgm:resizeHandles val="exact"/>
        </dgm:presLayoutVars>
      </dgm:prSet>
      <dgm:spPr/>
    </dgm:pt>
    <dgm:pt modelId="{1B35369D-218B-494F-B0B3-06864DA27280}" type="pres">
      <dgm:prSet presAssocID="{36D2A1F0-2576-424E-9CED-10A1ACAFBCCC}" presName="parentLin" presStyleCnt="0"/>
      <dgm:spPr/>
    </dgm:pt>
    <dgm:pt modelId="{00B3C12F-FAA9-45FF-9E86-BAE097FF7171}" type="pres">
      <dgm:prSet presAssocID="{36D2A1F0-2576-424E-9CED-10A1ACAFBCCC}" presName="parentLeftMargin" presStyleLbl="node1" presStyleIdx="0" presStyleCnt="4"/>
      <dgm:spPr/>
    </dgm:pt>
    <dgm:pt modelId="{AE14A5E6-7923-433E-88E0-1A190F1BB50C}" type="pres">
      <dgm:prSet presAssocID="{36D2A1F0-2576-424E-9CED-10A1ACAFBCCC}" presName="parentText" presStyleLbl="node1" presStyleIdx="0" presStyleCnt="4">
        <dgm:presLayoutVars>
          <dgm:chMax val="0"/>
          <dgm:bulletEnabled val="1"/>
        </dgm:presLayoutVars>
      </dgm:prSet>
      <dgm:spPr/>
    </dgm:pt>
    <dgm:pt modelId="{31441754-FD61-47C4-8EED-D9C0ACFD3E54}" type="pres">
      <dgm:prSet presAssocID="{36D2A1F0-2576-424E-9CED-10A1ACAFBCCC}" presName="negativeSpace" presStyleCnt="0"/>
      <dgm:spPr/>
    </dgm:pt>
    <dgm:pt modelId="{54BB8D23-3214-48EE-87C2-388E73C002F7}" type="pres">
      <dgm:prSet presAssocID="{36D2A1F0-2576-424E-9CED-10A1ACAFBCCC}" presName="childText" presStyleLbl="conFgAcc1" presStyleIdx="0" presStyleCnt="4">
        <dgm:presLayoutVars>
          <dgm:bulletEnabled val="1"/>
        </dgm:presLayoutVars>
      </dgm:prSet>
      <dgm:spPr/>
    </dgm:pt>
    <dgm:pt modelId="{2D4CA6D9-2688-4401-8CBE-D914A6B9B384}" type="pres">
      <dgm:prSet presAssocID="{502138A4-81A9-4A9C-BBAB-517CE5D975B7}" presName="spaceBetweenRectangles" presStyleCnt="0"/>
      <dgm:spPr/>
    </dgm:pt>
    <dgm:pt modelId="{E2A46177-7635-4F34-8DD7-36839960C003}" type="pres">
      <dgm:prSet presAssocID="{EDB2BCCA-8E50-46A3-B9FE-8E8275F05024}" presName="parentLin" presStyleCnt="0"/>
      <dgm:spPr/>
    </dgm:pt>
    <dgm:pt modelId="{61F69D5D-1389-4168-8757-9D2A7721BC35}" type="pres">
      <dgm:prSet presAssocID="{EDB2BCCA-8E50-46A3-B9FE-8E8275F05024}" presName="parentLeftMargin" presStyleLbl="node1" presStyleIdx="0" presStyleCnt="4"/>
      <dgm:spPr/>
    </dgm:pt>
    <dgm:pt modelId="{2B46C688-388D-48C3-93DC-40A91A48A730}" type="pres">
      <dgm:prSet presAssocID="{EDB2BCCA-8E50-46A3-B9FE-8E8275F05024}" presName="parentText" presStyleLbl="node1" presStyleIdx="1" presStyleCnt="4">
        <dgm:presLayoutVars>
          <dgm:chMax val="0"/>
          <dgm:bulletEnabled val="1"/>
        </dgm:presLayoutVars>
      </dgm:prSet>
      <dgm:spPr/>
    </dgm:pt>
    <dgm:pt modelId="{EA27D018-5CE1-4F74-A027-FF359505C4FF}" type="pres">
      <dgm:prSet presAssocID="{EDB2BCCA-8E50-46A3-B9FE-8E8275F05024}" presName="negativeSpace" presStyleCnt="0"/>
      <dgm:spPr/>
    </dgm:pt>
    <dgm:pt modelId="{C0F997C5-FAD7-4081-A4FE-0B4276D25C80}" type="pres">
      <dgm:prSet presAssocID="{EDB2BCCA-8E50-46A3-B9FE-8E8275F05024}" presName="childText" presStyleLbl="conFgAcc1" presStyleIdx="1" presStyleCnt="4">
        <dgm:presLayoutVars>
          <dgm:bulletEnabled val="1"/>
        </dgm:presLayoutVars>
      </dgm:prSet>
      <dgm:spPr/>
    </dgm:pt>
    <dgm:pt modelId="{C83A96CB-4EA5-4676-9ED3-A30667382E88}" type="pres">
      <dgm:prSet presAssocID="{4A9E89FB-1C16-4B59-ACC8-FBC2BF57BCC3}" presName="spaceBetweenRectangles" presStyleCnt="0"/>
      <dgm:spPr/>
    </dgm:pt>
    <dgm:pt modelId="{479D04FF-0518-46E4-92CA-F24928B0707F}" type="pres">
      <dgm:prSet presAssocID="{DA3F5B85-B6DB-4769-800B-698DEFCF8FC8}" presName="parentLin" presStyleCnt="0"/>
      <dgm:spPr/>
    </dgm:pt>
    <dgm:pt modelId="{06A697B9-4568-4165-8CFB-F63CEDEB0C89}" type="pres">
      <dgm:prSet presAssocID="{DA3F5B85-B6DB-4769-800B-698DEFCF8FC8}" presName="parentLeftMargin" presStyleLbl="node1" presStyleIdx="1" presStyleCnt="4"/>
      <dgm:spPr/>
    </dgm:pt>
    <dgm:pt modelId="{DC2C78D5-E6F4-407C-B791-721218732AC4}" type="pres">
      <dgm:prSet presAssocID="{DA3F5B85-B6DB-4769-800B-698DEFCF8FC8}" presName="parentText" presStyleLbl="node1" presStyleIdx="2" presStyleCnt="4">
        <dgm:presLayoutVars>
          <dgm:chMax val="0"/>
          <dgm:bulletEnabled val="1"/>
        </dgm:presLayoutVars>
      </dgm:prSet>
      <dgm:spPr/>
    </dgm:pt>
    <dgm:pt modelId="{F4C43F17-1661-4C17-AF64-FC3CC8743CD6}" type="pres">
      <dgm:prSet presAssocID="{DA3F5B85-B6DB-4769-800B-698DEFCF8FC8}" presName="negativeSpace" presStyleCnt="0"/>
      <dgm:spPr/>
    </dgm:pt>
    <dgm:pt modelId="{FD4FD8C5-912D-405C-A356-0F702051445F}" type="pres">
      <dgm:prSet presAssocID="{DA3F5B85-B6DB-4769-800B-698DEFCF8FC8}" presName="childText" presStyleLbl="conFgAcc1" presStyleIdx="2" presStyleCnt="4">
        <dgm:presLayoutVars>
          <dgm:bulletEnabled val="1"/>
        </dgm:presLayoutVars>
      </dgm:prSet>
      <dgm:spPr/>
    </dgm:pt>
    <dgm:pt modelId="{60785EF3-698D-45F8-AF29-236EE4E3480B}" type="pres">
      <dgm:prSet presAssocID="{E27C240C-A5E4-44EA-B0AE-158B29C537F6}" presName="spaceBetweenRectangles" presStyleCnt="0"/>
      <dgm:spPr/>
    </dgm:pt>
    <dgm:pt modelId="{0F16B117-95EC-436E-98CB-5D991793FAA5}" type="pres">
      <dgm:prSet presAssocID="{FF20A850-73E3-487E-AA00-E0ED82EF4917}" presName="parentLin" presStyleCnt="0"/>
      <dgm:spPr/>
    </dgm:pt>
    <dgm:pt modelId="{CE146271-BE33-4377-972B-B8B38DE184F6}" type="pres">
      <dgm:prSet presAssocID="{FF20A850-73E3-487E-AA00-E0ED82EF4917}" presName="parentLeftMargin" presStyleLbl="node1" presStyleIdx="2" presStyleCnt="4"/>
      <dgm:spPr/>
    </dgm:pt>
    <dgm:pt modelId="{CEA95205-0D79-42DA-B5D4-51CF973474F9}" type="pres">
      <dgm:prSet presAssocID="{FF20A850-73E3-487E-AA00-E0ED82EF4917}" presName="parentText" presStyleLbl="node1" presStyleIdx="3" presStyleCnt="4">
        <dgm:presLayoutVars>
          <dgm:chMax val="0"/>
          <dgm:bulletEnabled val="1"/>
        </dgm:presLayoutVars>
      </dgm:prSet>
      <dgm:spPr/>
    </dgm:pt>
    <dgm:pt modelId="{1F765E93-B183-4712-A892-CBC1A3C048C1}" type="pres">
      <dgm:prSet presAssocID="{FF20A850-73E3-487E-AA00-E0ED82EF4917}" presName="negativeSpace" presStyleCnt="0"/>
      <dgm:spPr/>
    </dgm:pt>
    <dgm:pt modelId="{E7CFAE12-31E8-46EC-B2DE-06FE26A93C4E}" type="pres">
      <dgm:prSet presAssocID="{FF20A850-73E3-487E-AA00-E0ED82EF4917}" presName="childText" presStyleLbl="conFgAcc1" presStyleIdx="3" presStyleCnt="4">
        <dgm:presLayoutVars>
          <dgm:bulletEnabled val="1"/>
        </dgm:presLayoutVars>
      </dgm:prSet>
      <dgm:spPr/>
    </dgm:pt>
  </dgm:ptLst>
  <dgm:cxnLst>
    <dgm:cxn modelId="{A2FAD91F-4249-4015-B968-4E1BB5353B73}" type="presOf" srcId="{56E8B242-CF86-412A-BF0D-221D2D37A690}" destId="{54BB8D23-3214-48EE-87C2-388E73C002F7}" srcOrd="0" destOrd="0" presId="urn:microsoft.com/office/officeart/2005/8/layout/list1"/>
    <dgm:cxn modelId="{2B72C85D-6A50-474D-9044-53324DD9A1E0}" srcId="{DA3F5B85-B6DB-4769-800B-698DEFCF8FC8}" destId="{27F91CD3-31A5-40C7-BD87-C3E8CB177A3E}" srcOrd="0" destOrd="0" parTransId="{BA7E5F5A-7989-463D-AE20-E3674528E6A0}" sibTransId="{6DE6AE0C-364F-4F04-836B-1E3B23F6E8AC}"/>
    <dgm:cxn modelId="{0316C64A-A610-406C-BEFB-69E577B4D435}" srcId="{FF20A850-73E3-487E-AA00-E0ED82EF4917}" destId="{A0035480-B4BF-496D-BF03-E7D189C3C307}" srcOrd="0" destOrd="0" parTransId="{DFD2C77C-C633-4C57-A609-13F5E6A4742E}" sibTransId="{DA4A931F-65E0-43BF-A63F-D3EA785A6D3F}"/>
    <dgm:cxn modelId="{1DEC246E-9ECC-4690-9FF1-B522F3B67E10}" type="presOf" srcId="{36D2A1F0-2576-424E-9CED-10A1ACAFBCCC}" destId="{AE14A5E6-7923-433E-88E0-1A190F1BB50C}" srcOrd="1" destOrd="0" presId="urn:microsoft.com/office/officeart/2005/8/layout/list1"/>
    <dgm:cxn modelId="{5D895856-0392-4F25-BEAB-1581F71ADC5C}" type="presOf" srcId="{DA3F5B85-B6DB-4769-800B-698DEFCF8FC8}" destId="{DC2C78D5-E6F4-407C-B791-721218732AC4}" srcOrd="1" destOrd="0" presId="urn:microsoft.com/office/officeart/2005/8/layout/list1"/>
    <dgm:cxn modelId="{03C5C88C-84B7-4928-B64F-0772B3FD8082}" type="presOf" srcId="{FF20A850-73E3-487E-AA00-E0ED82EF4917}" destId="{CEA95205-0D79-42DA-B5D4-51CF973474F9}" srcOrd="1" destOrd="0" presId="urn:microsoft.com/office/officeart/2005/8/layout/list1"/>
    <dgm:cxn modelId="{4C1B388D-E63C-403A-98C8-397CFC71D0B0}" srcId="{92BF13D5-1EAE-419D-851A-8ED750A5565B}" destId="{FF20A850-73E3-487E-AA00-E0ED82EF4917}" srcOrd="3" destOrd="0" parTransId="{DF854C73-FC7B-40A9-9538-09EF974ABDBB}" sibTransId="{181B0E08-EE29-4F0F-AC1F-08D71A7F5995}"/>
    <dgm:cxn modelId="{612DCC94-75AE-40C4-9B0C-4AD9321863F2}" type="presOf" srcId="{EDB2BCCA-8E50-46A3-B9FE-8E8275F05024}" destId="{61F69D5D-1389-4168-8757-9D2A7721BC35}" srcOrd="0" destOrd="0" presId="urn:microsoft.com/office/officeart/2005/8/layout/list1"/>
    <dgm:cxn modelId="{A25AC199-8B79-43FE-A752-0842B552AC56}" type="presOf" srcId="{A0035480-B4BF-496D-BF03-E7D189C3C307}" destId="{E7CFAE12-31E8-46EC-B2DE-06FE26A93C4E}" srcOrd="0" destOrd="0" presId="urn:microsoft.com/office/officeart/2005/8/layout/list1"/>
    <dgm:cxn modelId="{3016F79B-5DEC-4F75-8058-D109BB03DBDC}" type="presOf" srcId="{B2928581-2FAC-4F22-B7FB-D0A3E812405F}" destId="{C0F997C5-FAD7-4081-A4FE-0B4276D25C80}" srcOrd="0" destOrd="0" presId="urn:microsoft.com/office/officeart/2005/8/layout/list1"/>
    <dgm:cxn modelId="{E0D33A9C-F223-4755-A6E7-03629F4393D8}" type="presOf" srcId="{DA3F5B85-B6DB-4769-800B-698DEFCF8FC8}" destId="{06A697B9-4568-4165-8CFB-F63CEDEB0C89}" srcOrd="0" destOrd="0" presId="urn:microsoft.com/office/officeart/2005/8/layout/list1"/>
    <dgm:cxn modelId="{CF7895A6-C3F0-4F41-89D3-D9519E03E67B}" srcId="{EDB2BCCA-8E50-46A3-B9FE-8E8275F05024}" destId="{B2928581-2FAC-4F22-B7FB-D0A3E812405F}" srcOrd="0" destOrd="0" parTransId="{593814DA-7224-4E33-822E-B03B34AEEBA2}" sibTransId="{A48C0917-5B9C-4A4E-B0BB-E8A5C46F20D7}"/>
    <dgm:cxn modelId="{378135B0-F795-4DBA-BF67-7AC1F8224FF4}" type="presOf" srcId="{27F91CD3-31A5-40C7-BD87-C3E8CB177A3E}" destId="{FD4FD8C5-912D-405C-A356-0F702051445F}" srcOrd="0" destOrd="0" presId="urn:microsoft.com/office/officeart/2005/8/layout/list1"/>
    <dgm:cxn modelId="{DC05AEB5-4163-4A81-8488-FCC7397D4E77}" type="presOf" srcId="{EDB2BCCA-8E50-46A3-B9FE-8E8275F05024}" destId="{2B46C688-388D-48C3-93DC-40A91A48A730}" srcOrd="1" destOrd="0" presId="urn:microsoft.com/office/officeart/2005/8/layout/list1"/>
    <dgm:cxn modelId="{51136ABD-2A8F-48F0-9290-4F8511946265}" type="presOf" srcId="{92BF13D5-1EAE-419D-851A-8ED750A5565B}" destId="{9CCDE901-B65F-4FC3-8E7C-9931E4AA4AF6}" srcOrd="0" destOrd="0" presId="urn:microsoft.com/office/officeart/2005/8/layout/list1"/>
    <dgm:cxn modelId="{D75100C3-8143-4F72-980F-1C663D32778D}" type="presOf" srcId="{FF20A850-73E3-487E-AA00-E0ED82EF4917}" destId="{CE146271-BE33-4377-972B-B8B38DE184F6}" srcOrd="0" destOrd="0" presId="urn:microsoft.com/office/officeart/2005/8/layout/list1"/>
    <dgm:cxn modelId="{581098CF-B197-4E58-ACCC-65225A24248C}" srcId="{36D2A1F0-2576-424E-9CED-10A1ACAFBCCC}" destId="{56E8B242-CF86-412A-BF0D-221D2D37A690}" srcOrd="0" destOrd="0" parTransId="{6EDFD397-514E-4713-9461-65CD9394645C}" sibTransId="{2E20F58F-B9C8-4190-A7C1-473C76278B37}"/>
    <dgm:cxn modelId="{2236D8E3-2575-4BC6-876B-2EBE9F773B94}" srcId="{92BF13D5-1EAE-419D-851A-8ED750A5565B}" destId="{EDB2BCCA-8E50-46A3-B9FE-8E8275F05024}" srcOrd="1" destOrd="0" parTransId="{FD22C7BA-19DE-4369-8F05-2A059FA1C14A}" sibTransId="{4A9E89FB-1C16-4B59-ACC8-FBC2BF57BCC3}"/>
    <dgm:cxn modelId="{1D4F72EE-57A9-4E35-B7E1-A1BADA3F113F}" srcId="{92BF13D5-1EAE-419D-851A-8ED750A5565B}" destId="{36D2A1F0-2576-424E-9CED-10A1ACAFBCCC}" srcOrd="0" destOrd="0" parTransId="{901504C3-2AAB-4613-8F46-383515091ED0}" sibTransId="{502138A4-81A9-4A9C-BBAB-517CE5D975B7}"/>
    <dgm:cxn modelId="{33A1ECEF-B7D8-4EB0-81BB-4B818250C1C2}" srcId="{92BF13D5-1EAE-419D-851A-8ED750A5565B}" destId="{DA3F5B85-B6DB-4769-800B-698DEFCF8FC8}" srcOrd="2" destOrd="0" parTransId="{FD31F18C-19CF-4A6C-9D2B-3A6DD14138B5}" sibTransId="{E27C240C-A5E4-44EA-B0AE-158B29C537F6}"/>
    <dgm:cxn modelId="{FB6AD1F9-C028-4B00-BC44-1763B3AD087B}" type="presOf" srcId="{36D2A1F0-2576-424E-9CED-10A1ACAFBCCC}" destId="{00B3C12F-FAA9-45FF-9E86-BAE097FF7171}" srcOrd="0" destOrd="0" presId="urn:microsoft.com/office/officeart/2005/8/layout/list1"/>
    <dgm:cxn modelId="{1DB8907F-FF07-4A04-998A-AC3B14DF3604}" type="presParOf" srcId="{9CCDE901-B65F-4FC3-8E7C-9931E4AA4AF6}" destId="{1B35369D-218B-494F-B0B3-06864DA27280}" srcOrd="0" destOrd="0" presId="urn:microsoft.com/office/officeart/2005/8/layout/list1"/>
    <dgm:cxn modelId="{A81D60B6-C78E-4D82-8A2C-9DCAE590BF0F}" type="presParOf" srcId="{1B35369D-218B-494F-B0B3-06864DA27280}" destId="{00B3C12F-FAA9-45FF-9E86-BAE097FF7171}" srcOrd="0" destOrd="0" presId="urn:microsoft.com/office/officeart/2005/8/layout/list1"/>
    <dgm:cxn modelId="{DBF8B5BD-F0A5-4525-B0AD-B98FBD8A8119}" type="presParOf" srcId="{1B35369D-218B-494F-B0B3-06864DA27280}" destId="{AE14A5E6-7923-433E-88E0-1A190F1BB50C}" srcOrd="1" destOrd="0" presId="urn:microsoft.com/office/officeart/2005/8/layout/list1"/>
    <dgm:cxn modelId="{3BDF7C8C-1492-4B93-9481-5E2D22D7C846}" type="presParOf" srcId="{9CCDE901-B65F-4FC3-8E7C-9931E4AA4AF6}" destId="{31441754-FD61-47C4-8EED-D9C0ACFD3E54}" srcOrd="1" destOrd="0" presId="urn:microsoft.com/office/officeart/2005/8/layout/list1"/>
    <dgm:cxn modelId="{F87A5C83-CA37-47B6-BE90-53386AD9E581}" type="presParOf" srcId="{9CCDE901-B65F-4FC3-8E7C-9931E4AA4AF6}" destId="{54BB8D23-3214-48EE-87C2-388E73C002F7}" srcOrd="2" destOrd="0" presId="urn:microsoft.com/office/officeart/2005/8/layout/list1"/>
    <dgm:cxn modelId="{AC055124-3C2C-4A67-AAF7-5A095B09AF92}" type="presParOf" srcId="{9CCDE901-B65F-4FC3-8E7C-9931E4AA4AF6}" destId="{2D4CA6D9-2688-4401-8CBE-D914A6B9B384}" srcOrd="3" destOrd="0" presId="urn:microsoft.com/office/officeart/2005/8/layout/list1"/>
    <dgm:cxn modelId="{C0300DB4-83FA-4263-A3F1-478107F78CEF}" type="presParOf" srcId="{9CCDE901-B65F-4FC3-8E7C-9931E4AA4AF6}" destId="{E2A46177-7635-4F34-8DD7-36839960C003}" srcOrd="4" destOrd="0" presId="urn:microsoft.com/office/officeart/2005/8/layout/list1"/>
    <dgm:cxn modelId="{49C8D447-71AF-43D3-9EA2-EFD378B97271}" type="presParOf" srcId="{E2A46177-7635-4F34-8DD7-36839960C003}" destId="{61F69D5D-1389-4168-8757-9D2A7721BC35}" srcOrd="0" destOrd="0" presId="urn:microsoft.com/office/officeart/2005/8/layout/list1"/>
    <dgm:cxn modelId="{BB63CAB5-60FD-45E9-8582-9F8E633EF75D}" type="presParOf" srcId="{E2A46177-7635-4F34-8DD7-36839960C003}" destId="{2B46C688-388D-48C3-93DC-40A91A48A730}" srcOrd="1" destOrd="0" presId="urn:microsoft.com/office/officeart/2005/8/layout/list1"/>
    <dgm:cxn modelId="{35C5FF00-C04A-4C6B-A009-050605702147}" type="presParOf" srcId="{9CCDE901-B65F-4FC3-8E7C-9931E4AA4AF6}" destId="{EA27D018-5CE1-4F74-A027-FF359505C4FF}" srcOrd="5" destOrd="0" presId="urn:microsoft.com/office/officeart/2005/8/layout/list1"/>
    <dgm:cxn modelId="{304A671B-AEF1-4BFA-9B3A-CA94101DA42B}" type="presParOf" srcId="{9CCDE901-B65F-4FC3-8E7C-9931E4AA4AF6}" destId="{C0F997C5-FAD7-4081-A4FE-0B4276D25C80}" srcOrd="6" destOrd="0" presId="urn:microsoft.com/office/officeart/2005/8/layout/list1"/>
    <dgm:cxn modelId="{BE89C61C-7E3C-49E3-A673-44DD845EE7BC}" type="presParOf" srcId="{9CCDE901-B65F-4FC3-8E7C-9931E4AA4AF6}" destId="{C83A96CB-4EA5-4676-9ED3-A30667382E88}" srcOrd="7" destOrd="0" presId="urn:microsoft.com/office/officeart/2005/8/layout/list1"/>
    <dgm:cxn modelId="{373C8BB8-FAE8-4CEA-B848-6B2E7580F958}" type="presParOf" srcId="{9CCDE901-B65F-4FC3-8E7C-9931E4AA4AF6}" destId="{479D04FF-0518-46E4-92CA-F24928B0707F}" srcOrd="8" destOrd="0" presId="urn:microsoft.com/office/officeart/2005/8/layout/list1"/>
    <dgm:cxn modelId="{2C14FC29-7F1E-494D-A94B-BD0F8444BD4A}" type="presParOf" srcId="{479D04FF-0518-46E4-92CA-F24928B0707F}" destId="{06A697B9-4568-4165-8CFB-F63CEDEB0C89}" srcOrd="0" destOrd="0" presId="urn:microsoft.com/office/officeart/2005/8/layout/list1"/>
    <dgm:cxn modelId="{1A3BE2AA-C13B-44D0-AF53-D38FC399AE3A}" type="presParOf" srcId="{479D04FF-0518-46E4-92CA-F24928B0707F}" destId="{DC2C78D5-E6F4-407C-B791-721218732AC4}" srcOrd="1" destOrd="0" presId="urn:microsoft.com/office/officeart/2005/8/layout/list1"/>
    <dgm:cxn modelId="{A0EE8013-F256-4EAD-8D57-3EC138ED2983}" type="presParOf" srcId="{9CCDE901-B65F-4FC3-8E7C-9931E4AA4AF6}" destId="{F4C43F17-1661-4C17-AF64-FC3CC8743CD6}" srcOrd="9" destOrd="0" presId="urn:microsoft.com/office/officeart/2005/8/layout/list1"/>
    <dgm:cxn modelId="{E27944DA-DC52-4299-B32A-5E267A89EC94}" type="presParOf" srcId="{9CCDE901-B65F-4FC3-8E7C-9931E4AA4AF6}" destId="{FD4FD8C5-912D-405C-A356-0F702051445F}" srcOrd="10" destOrd="0" presId="urn:microsoft.com/office/officeart/2005/8/layout/list1"/>
    <dgm:cxn modelId="{D21C3A32-0CD9-4EDA-AB57-06F6E2B5F274}" type="presParOf" srcId="{9CCDE901-B65F-4FC3-8E7C-9931E4AA4AF6}" destId="{60785EF3-698D-45F8-AF29-236EE4E3480B}" srcOrd="11" destOrd="0" presId="urn:microsoft.com/office/officeart/2005/8/layout/list1"/>
    <dgm:cxn modelId="{9F1AF69A-C8D5-4FE5-B165-8FBDA73B1510}" type="presParOf" srcId="{9CCDE901-B65F-4FC3-8E7C-9931E4AA4AF6}" destId="{0F16B117-95EC-436E-98CB-5D991793FAA5}" srcOrd="12" destOrd="0" presId="urn:microsoft.com/office/officeart/2005/8/layout/list1"/>
    <dgm:cxn modelId="{90206C6E-7105-4430-A5EE-EFECCBE0F3C3}" type="presParOf" srcId="{0F16B117-95EC-436E-98CB-5D991793FAA5}" destId="{CE146271-BE33-4377-972B-B8B38DE184F6}" srcOrd="0" destOrd="0" presId="urn:microsoft.com/office/officeart/2005/8/layout/list1"/>
    <dgm:cxn modelId="{2F2D933F-1AB3-4C93-B67C-AB815FBC081C}" type="presParOf" srcId="{0F16B117-95EC-436E-98CB-5D991793FAA5}" destId="{CEA95205-0D79-42DA-B5D4-51CF973474F9}" srcOrd="1" destOrd="0" presId="urn:microsoft.com/office/officeart/2005/8/layout/list1"/>
    <dgm:cxn modelId="{47B25036-F101-4110-854A-567A2DFDD44C}" type="presParOf" srcId="{9CCDE901-B65F-4FC3-8E7C-9931E4AA4AF6}" destId="{1F765E93-B183-4712-A892-CBC1A3C048C1}" srcOrd="13" destOrd="0" presId="urn:microsoft.com/office/officeart/2005/8/layout/list1"/>
    <dgm:cxn modelId="{D39F4C83-1CF9-44F7-A1C8-F85E9DE9E54B}" type="presParOf" srcId="{9CCDE901-B65F-4FC3-8E7C-9931E4AA4AF6}" destId="{E7CFAE12-31E8-46EC-B2DE-06FE26A93C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5767B7-9D54-4286-80AA-C89EE7BDB1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DE9A6C-1290-4A9B-A5DD-69AA5717FC7A}">
      <dgm:prSet phldrT="[Text]"/>
      <dgm:spPr>
        <a:solidFill>
          <a:srgbClr val="51BAAE"/>
        </a:solidFill>
      </dgm:spPr>
      <dgm:t>
        <a:bodyPr/>
        <a:lstStyle/>
        <a:p>
          <a:r>
            <a:rPr lang="en-US">
              <a:latin typeface="Arial" panose="020B0604020202020204" pitchFamily="34" charset="0"/>
              <a:cs typeface="Arial" panose="020B0604020202020204" pitchFamily="34" charset="0"/>
            </a:rPr>
            <a:t>How consistently do you hold BIPOC students to high expectations?</a:t>
          </a:r>
        </a:p>
      </dgm:t>
    </dgm:pt>
    <dgm:pt modelId="{42831D9C-EE8A-479F-A9F0-B80C4F8BAC34}" type="parTrans" cxnId="{AAA62DFE-478E-4409-8825-E43C4190AE12}">
      <dgm:prSet/>
      <dgm:spPr/>
      <dgm:t>
        <a:bodyPr/>
        <a:lstStyle/>
        <a:p>
          <a:endParaRPr lang="en-US"/>
        </a:p>
      </dgm:t>
    </dgm:pt>
    <dgm:pt modelId="{B4E6389C-FAB8-428A-B08D-4A18DAA26DFD}" type="sibTrans" cxnId="{AAA62DFE-478E-4409-8825-E43C4190AE12}">
      <dgm:prSet/>
      <dgm:spPr/>
      <dgm:t>
        <a:bodyPr/>
        <a:lstStyle/>
        <a:p>
          <a:endParaRPr lang="en-US"/>
        </a:p>
      </dgm:t>
    </dgm:pt>
    <dgm:pt modelId="{2B20FFA4-04B8-4314-BD47-5DDE64BB6847}">
      <dgm:prSet phldrT="[Text]"/>
      <dgm:spPr>
        <a:solidFill>
          <a:srgbClr val="51BAAE"/>
        </a:solidFill>
      </dgm:spPr>
      <dgm:t>
        <a:bodyPr/>
        <a:lstStyle/>
        <a:p>
          <a:r>
            <a:rPr lang="en-US">
              <a:latin typeface="Arial" panose="020B0604020202020204" pitchFamily="34" charset="0"/>
              <a:cs typeface="Arial" panose="020B0604020202020204" pitchFamily="34" charset="0"/>
            </a:rPr>
            <a:t>How often you create opportunities for BIPOC students to practice “higher-order thinking” skills?</a:t>
          </a:r>
        </a:p>
      </dgm:t>
    </dgm:pt>
    <dgm:pt modelId="{8DF36265-D37C-46B0-A88C-114901006D76}" type="parTrans" cxnId="{FC6DB13B-1665-47BC-BCE7-22C1CC1AC577}">
      <dgm:prSet/>
      <dgm:spPr/>
      <dgm:t>
        <a:bodyPr/>
        <a:lstStyle/>
        <a:p>
          <a:endParaRPr lang="en-US"/>
        </a:p>
      </dgm:t>
    </dgm:pt>
    <dgm:pt modelId="{5746611E-359F-467D-B355-416B90C70A06}" type="sibTrans" cxnId="{FC6DB13B-1665-47BC-BCE7-22C1CC1AC577}">
      <dgm:prSet/>
      <dgm:spPr/>
      <dgm:t>
        <a:bodyPr/>
        <a:lstStyle/>
        <a:p>
          <a:endParaRPr lang="en-US"/>
        </a:p>
      </dgm:t>
    </dgm:pt>
    <dgm:pt modelId="{5AAC864B-6A1F-497F-9D24-55F197631CD5}">
      <dgm:prSet phldrT="[Text]"/>
      <dgm:spPr>
        <a:solidFill>
          <a:srgbClr val="51BAAE"/>
        </a:solidFill>
      </dgm:spPr>
      <dgm:t>
        <a:bodyPr/>
        <a:lstStyle/>
        <a:p>
          <a:r>
            <a:rPr lang="en-US">
              <a:latin typeface="Arial" panose="020B0604020202020204" pitchFamily="34" charset="0"/>
              <a:cs typeface="Arial" panose="020B0604020202020204" pitchFamily="34" charset="0"/>
            </a:rPr>
            <a:t>Do you acknowledge when BIPOC students apply mathematical thinking to contexts that interest them?</a:t>
          </a:r>
        </a:p>
      </dgm:t>
    </dgm:pt>
    <dgm:pt modelId="{5A6BC221-45B7-4305-80DA-0F0626BEA555}" type="parTrans" cxnId="{DE32B154-0753-4807-AAE1-0E87F96953CD}">
      <dgm:prSet/>
      <dgm:spPr/>
      <dgm:t>
        <a:bodyPr/>
        <a:lstStyle/>
        <a:p>
          <a:endParaRPr lang="en-US"/>
        </a:p>
      </dgm:t>
    </dgm:pt>
    <dgm:pt modelId="{FE339734-18FD-4441-9A3E-8DC1E41BC3D3}" type="sibTrans" cxnId="{DE32B154-0753-4807-AAE1-0E87F96953CD}">
      <dgm:prSet/>
      <dgm:spPr/>
      <dgm:t>
        <a:bodyPr/>
        <a:lstStyle/>
        <a:p>
          <a:endParaRPr lang="en-US"/>
        </a:p>
      </dgm:t>
    </dgm:pt>
    <dgm:pt modelId="{787682CF-A419-4A2F-926A-D4C608CA8C06}">
      <dgm:prSet phldrT="[Text]"/>
      <dgm:spPr>
        <a:solidFill>
          <a:srgbClr val="51BAAE"/>
        </a:solidFill>
      </dgm:spPr>
      <dgm:t>
        <a:bodyPr/>
        <a:lstStyle/>
        <a:p>
          <a:r>
            <a:rPr lang="en-US">
              <a:latin typeface="Arial" panose="020B0604020202020204" pitchFamily="34" charset="0"/>
              <a:cs typeface="Arial" panose="020B0604020202020204" pitchFamily="34" charset="0"/>
            </a:rPr>
            <a:t>How meaningful and relevant is the math-related discourse in your classroom?</a:t>
          </a:r>
        </a:p>
      </dgm:t>
    </dgm:pt>
    <dgm:pt modelId="{819DE46F-154A-4C2C-938D-81C205661622}" type="parTrans" cxnId="{CF10E372-4A93-4A53-B0F1-AF9B4D1D56E5}">
      <dgm:prSet/>
      <dgm:spPr/>
      <dgm:t>
        <a:bodyPr/>
        <a:lstStyle/>
        <a:p>
          <a:endParaRPr lang="en-US"/>
        </a:p>
      </dgm:t>
    </dgm:pt>
    <dgm:pt modelId="{9BAA514E-9BE4-4955-8C39-E2E0668BCD52}" type="sibTrans" cxnId="{CF10E372-4A93-4A53-B0F1-AF9B4D1D56E5}">
      <dgm:prSet/>
      <dgm:spPr/>
      <dgm:t>
        <a:bodyPr/>
        <a:lstStyle/>
        <a:p>
          <a:endParaRPr lang="en-US"/>
        </a:p>
      </dgm:t>
    </dgm:pt>
    <dgm:pt modelId="{22228CFF-70AE-4D9E-AA5A-347147B6D592}">
      <dgm:prSet phldrT="[Text]"/>
      <dgm:spPr>
        <a:solidFill>
          <a:srgbClr val="51BAAE"/>
        </a:solidFill>
      </dgm:spPr>
      <dgm:t>
        <a:bodyPr/>
        <a:lstStyle/>
        <a:p>
          <a:r>
            <a:rPr lang="en-US">
              <a:latin typeface="Arial" panose="020B0604020202020204" pitchFamily="34" charset="0"/>
              <a:cs typeface="Arial" panose="020B0604020202020204" pitchFamily="34" charset="0"/>
            </a:rPr>
            <a:t>Have you interrogated the purpose of the questions you ask BIPOC students?</a:t>
          </a:r>
        </a:p>
      </dgm:t>
    </dgm:pt>
    <dgm:pt modelId="{B8B71379-61E6-4B1E-B4C3-C0EDC6FEDAB9}" type="parTrans" cxnId="{937AC985-D1DC-4B2A-A8F9-791CADE9BD77}">
      <dgm:prSet/>
      <dgm:spPr/>
      <dgm:t>
        <a:bodyPr/>
        <a:lstStyle/>
        <a:p>
          <a:endParaRPr lang="en-US"/>
        </a:p>
      </dgm:t>
    </dgm:pt>
    <dgm:pt modelId="{8E535AE2-4C83-4DAE-98A3-0C3C275FC57D}" type="sibTrans" cxnId="{937AC985-D1DC-4B2A-A8F9-791CADE9BD77}">
      <dgm:prSet/>
      <dgm:spPr/>
      <dgm:t>
        <a:bodyPr/>
        <a:lstStyle/>
        <a:p>
          <a:endParaRPr lang="en-US"/>
        </a:p>
      </dgm:t>
    </dgm:pt>
    <dgm:pt modelId="{2F04E2AA-BA8A-4645-B51A-96C7CF1A6717}">
      <dgm:prSet phldrT="[Text]"/>
      <dgm:spPr>
        <a:solidFill>
          <a:srgbClr val="51BAAE"/>
        </a:solidFill>
      </dgm:spPr>
      <dgm:t>
        <a:bodyPr/>
        <a:lstStyle/>
        <a:p>
          <a:r>
            <a:rPr lang="en-US">
              <a:latin typeface="Arial" panose="020B0604020202020204" pitchFamily="34" charset="0"/>
              <a:cs typeface="Arial" panose="020B0604020202020204" pitchFamily="34" charset="0"/>
            </a:rPr>
            <a:t>How often do you use representations that draw on the knowledge, experiences, and culture of BIPOC students?</a:t>
          </a:r>
        </a:p>
      </dgm:t>
    </dgm:pt>
    <dgm:pt modelId="{34FDF306-0268-4673-8C49-7D9B8CED0756}" type="parTrans" cxnId="{594613AC-2543-4342-8702-4189A6F222D3}">
      <dgm:prSet/>
      <dgm:spPr/>
      <dgm:t>
        <a:bodyPr/>
        <a:lstStyle/>
        <a:p>
          <a:endParaRPr lang="en-US"/>
        </a:p>
      </dgm:t>
    </dgm:pt>
    <dgm:pt modelId="{25CB13DF-8851-45D3-9171-615757560CB2}" type="sibTrans" cxnId="{594613AC-2543-4342-8702-4189A6F222D3}">
      <dgm:prSet/>
      <dgm:spPr/>
      <dgm:t>
        <a:bodyPr/>
        <a:lstStyle/>
        <a:p>
          <a:endParaRPr lang="en-US"/>
        </a:p>
      </dgm:t>
    </dgm:pt>
    <dgm:pt modelId="{A24BEA38-1777-452E-A67A-6A9335ABCFB2}">
      <dgm:prSet phldrT="[Text]"/>
      <dgm:spPr>
        <a:solidFill>
          <a:srgbClr val="51BAAE"/>
        </a:solidFill>
      </dgm:spPr>
      <dgm:t>
        <a:bodyPr/>
        <a:lstStyle/>
        <a:p>
          <a:r>
            <a:rPr lang="en-US">
              <a:latin typeface="Arial" panose="020B0604020202020204" pitchFamily="34" charset="0"/>
              <a:cs typeface="Arial" panose="020B0604020202020204" pitchFamily="34" charset="0"/>
            </a:rPr>
            <a:t>How do you encourage and support BIPOC students struggling with math? For how long? </a:t>
          </a:r>
        </a:p>
      </dgm:t>
    </dgm:pt>
    <dgm:pt modelId="{FC937C2A-00B9-4812-892A-5955E60FB582}" type="parTrans" cxnId="{503CBB7C-F8DB-4217-8B4D-14B1602B5FA9}">
      <dgm:prSet/>
      <dgm:spPr/>
      <dgm:t>
        <a:bodyPr/>
        <a:lstStyle/>
        <a:p>
          <a:endParaRPr lang="en-US"/>
        </a:p>
      </dgm:t>
    </dgm:pt>
    <dgm:pt modelId="{DF022D3D-CE71-4725-881B-CFEAA93F57EE}" type="sibTrans" cxnId="{503CBB7C-F8DB-4217-8B4D-14B1602B5FA9}">
      <dgm:prSet/>
      <dgm:spPr/>
      <dgm:t>
        <a:bodyPr/>
        <a:lstStyle/>
        <a:p>
          <a:endParaRPr lang="en-US"/>
        </a:p>
      </dgm:t>
    </dgm:pt>
    <dgm:pt modelId="{1588D5B5-62D3-439A-8C7B-93BB810B1AC5}">
      <dgm:prSet phldrT="[Text]"/>
      <dgm:spPr>
        <a:solidFill>
          <a:srgbClr val="51BAAE"/>
        </a:solidFill>
      </dgm:spPr>
      <dgm:t>
        <a:bodyPr/>
        <a:lstStyle/>
        <a:p>
          <a:r>
            <a:rPr lang="en-US">
              <a:latin typeface="Arial" panose="020B0604020202020204" pitchFamily="34" charset="0"/>
              <a:cs typeface="Arial" panose="020B0604020202020204" pitchFamily="34" charset="0"/>
            </a:rPr>
            <a:t>How do you affirm positive math identities in BIPOC students?</a:t>
          </a:r>
        </a:p>
      </dgm:t>
    </dgm:pt>
    <dgm:pt modelId="{0D685D85-0F41-44C5-B7ED-94E3BE62247F}" type="parTrans" cxnId="{2505329D-D600-434D-BE5D-A61BD2732E8A}">
      <dgm:prSet/>
      <dgm:spPr/>
      <dgm:t>
        <a:bodyPr/>
        <a:lstStyle/>
        <a:p>
          <a:endParaRPr lang="en-US"/>
        </a:p>
      </dgm:t>
    </dgm:pt>
    <dgm:pt modelId="{1C8D42BE-F4D5-482E-8F1E-CBFB08F31AE9}" type="sibTrans" cxnId="{2505329D-D600-434D-BE5D-A61BD2732E8A}">
      <dgm:prSet/>
      <dgm:spPr/>
      <dgm:t>
        <a:bodyPr/>
        <a:lstStyle/>
        <a:p>
          <a:endParaRPr lang="en-US"/>
        </a:p>
      </dgm:t>
    </dgm:pt>
    <dgm:pt modelId="{BB0A6598-D633-4649-9124-09A8512404B9}" type="pres">
      <dgm:prSet presAssocID="{285767B7-9D54-4286-80AA-C89EE7BDB1F1}" presName="linear" presStyleCnt="0">
        <dgm:presLayoutVars>
          <dgm:animLvl val="lvl"/>
          <dgm:resizeHandles val="exact"/>
        </dgm:presLayoutVars>
      </dgm:prSet>
      <dgm:spPr/>
    </dgm:pt>
    <dgm:pt modelId="{571508E5-090B-4F92-ABD7-AEB62FE4268D}" type="pres">
      <dgm:prSet presAssocID="{72DE9A6C-1290-4A9B-A5DD-69AA5717FC7A}" presName="parentText" presStyleLbl="node1" presStyleIdx="0" presStyleCnt="8">
        <dgm:presLayoutVars>
          <dgm:chMax val="0"/>
          <dgm:bulletEnabled val="1"/>
        </dgm:presLayoutVars>
      </dgm:prSet>
      <dgm:spPr/>
    </dgm:pt>
    <dgm:pt modelId="{4097B795-200E-4805-89B6-EBBB50859FA2}" type="pres">
      <dgm:prSet presAssocID="{B4E6389C-FAB8-428A-B08D-4A18DAA26DFD}" presName="spacer" presStyleCnt="0"/>
      <dgm:spPr/>
    </dgm:pt>
    <dgm:pt modelId="{0BBC6D2D-0087-49E8-9F20-8D52AE3284EB}" type="pres">
      <dgm:prSet presAssocID="{2B20FFA4-04B8-4314-BD47-5DDE64BB6847}" presName="parentText" presStyleLbl="node1" presStyleIdx="1" presStyleCnt="8">
        <dgm:presLayoutVars>
          <dgm:chMax val="0"/>
          <dgm:bulletEnabled val="1"/>
        </dgm:presLayoutVars>
      </dgm:prSet>
      <dgm:spPr/>
    </dgm:pt>
    <dgm:pt modelId="{9783B2D6-02DC-42C8-9117-81CC8AD9C2D1}" type="pres">
      <dgm:prSet presAssocID="{5746611E-359F-467D-B355-416B90C70A06}" presName="spacer" presStyleCnt="0"/>
      <dgm:spPr/>
    </dgm:pt>
    <dgm:pt modelId="{4932CE61-8058-451C-8BFC-21E7C6323B63}" type="pres">
      <dgm:prSet presAssocID="{5AAC864B-6A1F-497F-9D24-55F197631CD5}" presName="parentText" presStyleLbl="node1" presStyleIdx="2" presStyleCnt="8">
        <dgm:presLayoutVars>
          <dgm:chMax val="0"/>
          <dgm:bulletEnabled val="1"/>
        </dgm:presLayoutVars>
      </dgm:prSet>
      <dgm:spPr/>
    </dgm:pt>
    <dgm:pt modelId="{16420537-761B-4B1F-9B15-E64B98F75A4E}" type="pres">
      <dgm:prSet presAssocID="{FE339734-18FD-4441-9A3E-8DC1E41BC3D3}" presName="spacer" presStyleCnt="0"/>
      <dgm:spPr/>
    </dgm:pt>
    <dgm:pt modelId="{FB9469EB-7B7F-4C22-BD44-E61CF65754A7}" type="pres">
      <dgm:prSet presAssocID="{787682CF-A419-4A2F-926A-D4C608CA8C06}" presName="parentText" presStyleLbl="node1" presStyleIdx="3" presStyleCnt="8">
        <dgm:presLayoutVars>
          <dgm:chMax val="0"/>
          <dgm:bulletEnabled val="1"/>
        </dgm:presLayoutVars>
      </dgm:prSet>
      <dgm:spPr/>
    </dgm:pt>
    <dgm:pt modelId="{E83EBE16-E3BA-43AD-BB37-27198B014D4C}" type="pres">
      <dgm:prSet presAssocID="{9BAA514E-9BE4-4955-8C39-E2E0668BCD52}" presName="spacer" presStyleCnt="0"/>
      <dgm:spPr/>
    </dgm:pt>
    <dgm:pt modelId="{38F12367-6F55-4320-BACF-64AE8A5694E5}" type="pres">
      <dgm:prSet presAssocID="{22228CFF-70AE-4D9E-AA5A-347147B6D592}" presName="parentText" presStyleLbl="node1" presStyleIdx="4" presStyleCnt="8">
        <dgm:presLayoutVars>
          <dgm:chMax val="0"/>
          <dgm:bulletEnabled val="1"/>
        </dgm:presLayoutVars>
      </dgm:prSet>
      <dgm:spPr/>
    </dgm:pt>
    <dgm:pt modelId="{CAB9BDAC-EB67-48F5-972B-AB4D9723FA8D}" type="pres">
      <dgm:prSet presAssocID="{8E535AE2-4C83-4DAE-98A3-0C3C275FC57D}" presName="spacer" presStyleCnt="0"/>
      <dgm:spPr/>
    </dgm:pt>
    <dgm:pt modelId="{0F158A96-DCF5-4A3E-8DD5-CCFE847A606E}" type="pres">
      <dgm:prSet presAssocID="{2F04E2AA-BA8A-4645-B51A-96C7CF1A6717}" presName="parentText" presStyleLbl="node1" presStyleIdx="5" presStyleCnt="8">
        <dgm:presLayoutVars>
          <dgm:chMax val="0"/>
          <dgm:bulletEnabled val="1"/>
        </dgm:presLayoutVars>
      </dgm:prSet>
      <dgm:spPr/>
    </dgm:pt>
    <dgm:pt modelId="{ADFD1428-E804-4E04-BEDC-E0BCF323D3BC}" type="pres">
      <dgm:prSet presAssocID="{25CB13DF-8851-45D3-9171-615757560CB2}" presName="spacer" presStyleCnt="0"/>
      <dgm:spPr/>
    </dgm:pt>
    <dgm:pt modelId="{AEB111DB-CF72-4D77-8608-760A4F3D22BC}" type="pres">
      <dgm:prSet presAssocID="{A24BEA38-1777-452E-A67A-6A9335ABCFB2}" presName="parentText" presStyleLbl="node1" presStyleIdx="6" presStyleCnt="8">
        <dgm:presLayoutVars>
          <dgm:chMax val="0"/>
          <dgm:bulletEnabled val="1"/>
        </dgm:presLayoutVars>
      </dgm:prSet>
      <dgm:spPr/>
    </dgm:pt>
    <dgm:pt modelId="{DD8AA607-103E-45F7-B518-F2B189C2CAF8}" type="pres">
      <dgm:prSet presAssocID="{DF022D3D-CE71-4725-881B-CFEAA93F57EE}" presName="spacer" presStyleCnt="0"/>
      <dgm:spPr/>
    </dgm:pt>
    <dgm:pt modelId="{F40B38C1-B95F-4429-AAFC-4EEC5DFD08B8}" type="pres">
      <dgm:prSet presAssocID="{1588D5B5-62D3-439A-8C7B-93BB810B1AC5}" presName="parentText" presStyleLbl="node1" presStyleIdx="7" presStyleCnt="8">
        <dgm:presLayoutVars>
          <dgm:chMax val="0"/>
          <dgm:bulletEnabled val="1"/>
        </dgm:presLayoutVars>
      </dgm:prSet>
      <dgm:spPr/>
    </dgm:pt>
  </dgm:ptLst>
  <dgm:cxnLst>
    <dgm:cxn modelId="{B047CE08-77B3-46D8-96C4-03E3999317A4}" type="presOf" srcId="{A24BEA38-1777-452E-A67A-6A9335ABCFB2}" destId="{AEB111DB-CF72-4D77-8608-760A4F3D22BC}" srcOrd="0" destOrd="0" presId="urn:microsoft.com/office/officeart/2005/8/layout/vList2"/>
    <dgm:cxn modelId="{34332F29-1D23-43DD-A743-6D0B46F5865B}" type="presOf" srcId="{72DE9A6C-1290-4A9B-A5DD-69AA5717FC7A}" destId="{571508E5-090B-4F92-ABD7-AEB62FE4268D}" srcOrd="0" destOrd="0" presId="urn:microsoft.com/office/officeart/2005/8/layout/vList2"/>
    <dgm:cxn modelId="{FC6DB13B-1665-47BC-BCE7-22C1CC1AC577}" srcId="{285767B7-9D54-4286-80AA-C89EE7BDB1F1}" destId="{2B20FFA4-04B8-4314-BD47-5DDE64BB6847}" srcOrd="1" destOrd="0" parTransId="{8DF36265-D37C-46B0-A88C-114901006D76}" sibTransId="{5746611E-359F-467D-B355-416B90C70A06}"/>
    <dgm:cxn modelId="{F2A02545-0DA9-471F-84F0-4A37FC78A626}" type="presOf" srcId="{2F04E2AA-BA8A-4645-B51A-96C7CF1A6717}" destId="{0F158A96-DCF5-4A3E-8DD5-CCFE847A606E}" srcOrd="0" destOrd="0" presId="urn:microsoft.com/office/officeart/2005/8/layout/vList2"/>
    <dgm:cxn modelId="{23D5E149-E9A6-41BB-B3F5-73F3911F9CE9}" type="presOf" srcId="{1588D5B5-62D3-439A-8C7B-93BB810B1AC5}" destId="{F40B38C1-B95F-4429-AAFC-4EEC5DFD08B8}" srcOrd="0" destOrd="0" presId="urn:microsoft.com/office/officeart/2005/8/layout/vList2"/>
    <dgm:cxn modelId="{CF10E372-4A93-4A53-B0F1-AF9B4D1D56E5}" srcId="{285767B7-9D54-4286-80AA-C89EE7BDB1F1}" destId="{787682CF-A419-4A2F-926A-D4C608CA8C06}" srcOrd="3" destOrd="0" parTransId="{819DE46F-154A-4C2C-938D-81C205661622}" sibTransId="{9BAA514E-9BE4-4955-8C39-E2E0668BCD52}"/>
    <dgm:cxn modelId="{DE32B154-0753-4807-AAE1-0E87F96953CD}" srcId="{285767B7-9D54-4286-80AA-C89EE7BDB1F1}" destId="{5AAC864B-6A1F-497F-9D24-55F197631CD5}" srcOrd="2" destOrd="0" parTransId="{5A6BC221-45B7-4305-80DA-0F0626BEA555}" sibTransId="{FE339734-18FD-4441-9A3E-8DC1E41BC3D3}"/>
    <dgm:cxn modelId="{F02F2D7B-6EF7-49FC-B108-FB4F34432BD9}" type="presOf" srcId="{2B20FFA4-04B8-4314-BD47-5DDE64BB6847}" destId="{0BBC6D2D-0087-49E8-9F20-8D52AE3284EB}" srcOrd="0" destOrd="0" presId="urn:microsoft.com/office/officeart/2005/8/layout/vList2"/>
    <dgm:cxn modelId="{503CBB7C-F8DB-4217-8B4D-14B1602B5FA9}" srcId="{285767B7-9D54-4286-80AA-C89EE7BDB1F1}" destId="{A24BEA38-1777-452E-A67A-6A9335ABCFB2}" srcOrd="6" destOrd="0" parTransId="{FC937C2A-00B9-4812-892A-5955E60FB582}" sibTransId="{DF022D3D-CE71-4725-881B-CFEAA93F57EE}"/>
    <dgm:cxn modelId="{937AC985-D1DC-4B2A-A8F9-791CADE9BD77}" srcId="{285767B7-9D54-4286-80AA-C89EE7BDB1F1}" destId="{22228CFF-70AE-4D9E-AA5A-347147B6D592}" srcOrd="4" destOrd="0" parTransId="{B8B71379-61E6-4B1E-B4C3-C0EDC6FEDAB9}" sibTransId="{8E535AE2-4C83-4DAE-98A3-0C3C275FC57D}"/>
    <dgm:cxn modelId="{5C58AE89-98A3-4E8D-8DCD-7804B83C745C}" type="presOf" srcId="{22228CFF-70AE-4D9E-AA5A-347147B6D592}" destId="{38F12367-6F55-4320-BACF-64AE8A5694E5}" srcOrd="0" destOrd="0" presId="urn:microsoft.com/office/officeart/2005/8/layout/vList2"/>
    <dgm:cxn modelId="{99AFF48D-4927-42DC-965A-7DE9FCC0E975}" type="presOf" srcId="{5AAC864B-6A1F-497F-9D24-55F197631CD5}" destId="{4932CE61-8058-451C-8BFC-21E7C6323B63}" srcOrd="0" destOrd="0" presId="urn:microsoft.com/office/officeart/2005/8/layout/vList2"/>
    <dgm:cxn modelId="{2505329D-D600-434D-BE5D-A61BD2732E8A}" srcId="{285767B7-9D54-4286-80AA-C89EE7BDB1F1}" destId="{1588D5B5-62D3-439A-8C7B-93BB810B1AC5}" srcOrd="7" destOrd="0" parTransId="{0D685D85-0F41-44C5-B7ED-94E3BE62247F}" sibTransId="{1C8D42BE-F4D5-482E-8F1E-CBFB08F31AE9}"/>
    <dgm:cxn modelId="{05D334A7-FECC-44AB-9E5E-4FA5568CE20D}" type="presOf" srcId="{787682CF-A419-4A2F-926A-D4C608CA8C06}" destId="{FB9469EB-7B7F-4C22-BD44-E61CF65754A7}" srcOrd="0" destOrd="0" presId="urn:microsoft.com/office/officeart/2005/8/layout/vList2"/>
    <dgm:cxn modelId="{594613AC-2543-4342-8702-4189A6F222D3}" srcId="{285767B7-9D54-4286-80AA-C89EE7BDB1F1}" destId="{2F04E2AA-BA8A-4645-B51A-96C7CF1A6717}" srcOrd="5" destOrd="0" parTransId="{34FDF306-0268-4673-8C49-7D9B8CED0756}" sibTransId="{25CB13DF-8851-45D3-9171-615757560CB2}"/>
    <dgm:cxn modelId="{313663F3-01D0-49C1-8FDC-38E41BE496FC}" type="presOf" srcId="{285767B7-9D54-4286-80AA-C89EE7BDB1F1}" destId="{BB0A6598-D633-4649-9124-09A8512404B9}" srcOrd="0" destOrd="0" presId="urn:microsoft.com/office/officeart/2005/8/layout/vList2"/>
    <dgm:cxn modelId="{AAA62DFE-478E-4409-8825-E43C4190AE12}" srcId="{285767B7-9D54-4286-80AA-C89EE7BDB1F1}" destId="{72DE9A6C-1290-4A9B-A5DD-69AA5717FC7A}" srcOrd="0" destOrd="0" parTransId="{42831D9C-EE8A-479F-A9F0-B80C4F8BAC34}" sibTransId="{B4E6389C-FAB8-428A-B08D-4A18DAA26DFD}"/>
    <dgm:cxn modelId="{B43F8681-B9C9-4CEB-8CBC-50D32B21CA3A}" type="presParOf" srcId="{BB0A6598-D633-4649-9124-09A8512404B9}" destId="{571508E5-090B-4F92-ABD7-AEB62FE4268D}" srcOrd="0" destOrd="0" presId="urn:microsoft.com/office/officeart/2005/8/layout/vList2"/>
    <dgm:cxn modelId="{EE42B439-FEB7-4D6B-B7C6-BFD0FB0002CF}" type="presParOf" srcId="{BB0A6598-D633-4649-9124-09A8512404B9}" destId="{4097B795-200E-4805-89B6-EBBB50859FA2}" srcOrd="1" destOrd="0" presId="urn:microsoft.com/office/officeart/2005/8/layout/vList2"/>
    <dgm:cxn modelId="{018F965D-EF96-4F52-8B49-13977C343044}" type="presParOf" srcId="{BB0A6598-D633-4649-9124-09A8512404B9}" destId="{0BBC6D2D-0087-49E8-9F20-8D52AE3284EB}" srcOrd="2" destOrd="0" presId="urn:microsoft.com/office/officeart/2005/8/layout/vList2"/>
    <dgm:cxn modelId="{45CF39E1-90B5-47D3-9D4D-DC985B398D2C}" type="presParOf" srcId="{BB0A6598-D633-4649-9124-09A8512404B9}" destId="{9783B2D6-02DC-42C8-9117-81CC8AD9C2D1}" srcOrd="3" destOrd="0" presId="urn:microsoft.com/office/officeart/2005/8/layout/vList2"/>
    <dgm:cxn modelId="{0C044766-D1E9-4DF4-A60A-0DBDA8802934}" type="presParOf" srcId="{BB0A6598-D633-4649-9124-09A8512404B9}" destId="{4932CE61-8058-451C-8BFC-21E7C6323B63}" srcOrd="4" destOrd="0" presId="urn:microsoft.com/office/officeart/2005/8/layout/vList2"/>
    <dgm:cxn modelId="{6FFCE967-71E4-4159-B45F-5512A4B4E448}" type="presParOf" srcId="{BB0A6598-D633-4649-9124-09A8512404B9}" destId="{16420537-761B-4B1F-9B15-E64B98F75A4E}" srcOrd="5" destOrd="0" presId="urn:microsoft.com/office/officeart/2005/8/layout/vList2"/>
    <dgm:cxn modelId="{EBCE37EF-25A2-484D-ABBD-8F27D1F6B685}" type="presParOf" srcId="{BB0A6598-D633-4649-9124-09A8512404B9}" destId="{FB9469EB-7B7F-4C22-BD44-E61CF65754A7}" srcOrd="6" destOrd="0" presId="urn:microsoft.com/office/officeart/2005/8/layout/vList2"/>
    <dgm:cxn modelId="{CF62743C-7DCC-489D-A269-F6BC9D096C64}" type="presParOf" srcId="{BB0A6598-D633-4649-9124-09A8512404B9}" destId="{E83EBE16-E3BA-43AD-BB37-27198B014D4C}" srcOrd="7" destOrd="0" presId="urn:microsoft.com/office/officeart/2005/8/layout/vList2"/>
    <dgm:cxn modelId="{68F2B27F-B1DB-4C02-A04A-8952173602CC}" type="presParOf" srcId="{BB0A6598-D633-4649-9124-09A8512404B9}" destId="{38F12367-6F55-4320-BACF-64AE8A5694E5}" srcOrd="8" destOrd="0" presId="urn:microsoft.com/office/officeart/2005/8/layout/vList2"/>
    <dgm:cxn modelId="{9E7AAD34-50B4-40DF-8F06-CCA2E466E4B8}" type="presParOf" srcId="{BB0A6598-D633-4649-9124-09A8512404B9}" destId="{CAB9BDAC-EB67-48F5-972B-AB4D9723FA8D}" srcOrd="9" destOrd="0" presId="urn:microsoft.com/office/officeart/2005/8/layout/vList2"/>
    <dgm:cxn modelId="{CEFEA149-6AD4-4069-AA24-4091CB757C7A}" type="presParOf" srcId="{BB0A6598-D633-4649-9124-09A8512404B9}" destId="{0F158A96-DCF5-4A3E-8DD5-CCFE847A606E}" srcOrd="10" destOrd="0" presId="urn:microsoft.com/office/officeart/2005/8/layout/vList2"/>
    <dgm:cxn modelId="{EE28D3B0-DDBF-473D-8267-BED3065A3316}" type="presParOf" srcId="{BB0A6598-D633-4649-9124-09A8512404B9}" destId="{ADFD1428-E804-4E04-BEDC-E0BCF323D3BC}" srcOrd="11" destOrd="0" presId="urn:microsoft.com/office/officeart/2005/8/layout/vList2"/>
    <dgm:cxn modelId="{ECC4BD48-30C6-44D1-B5CA-3B35C72DF487}" type="presParOf" srcId="{BB0A6598-D633-4649-9124-09A8512404B9}" destId="{AEB111DB-CF72-4D77-8608-760A4F3D22BC}" srcOrd="12" destOrd="0" presId="urn:microsoft.com/office/officeart/2005/8/layout/vList2"/>
    <dgm:cxn modelId="{92A87992-83FA-4325-9ECC-D99663974EDE}" type="presParOf" srcId="{BB0A6598-D633-4649-9124-09A8512404B9}" destId="{DD8AA607-103E-45F7-B518-F2B189C2CAF8}" srcOrd="13" destOrd="0" presId="urn:microsoft.com/office/officeart/2005/8/layout/vList2"/>
    <dgm:cxn modelId="{055AF60C-D941-41DF-8707-01A1750616A5}" type="presParOf" srcId="{BB0A6598-D633-4649-9124-09A8512404B9}" destId="{F40B38C1-B95F-4429-AAFC-4EEC5DFD08B8}"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B7B8A-5513-4B4C-850B-5630534DB357}">
      <dsp:nvSpPr>
        <dsp:cNvPr id="0" name=""/>
        <dsp:cNvSpPr/>
      </dsp:nvSpPr>
      <dsp:spPr>
        <a:xfrm>
          <a:off x="5239" y="854083"/>
          <a:ext cx="2493556" cy="1718060"/>
        </a:xfrm>
        <a:prstGeom prst="roundRect">
          <a:avLst/>
        </a:prstGeom>
        <a:blipFill rotWithShape="1">
          <a:blip xmlns:r="http://schemas.openxmlformats.org/officeDocument/2006/relationships" r:embed="rId1"/>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21D3C-EE40-4333-A4B9-DD3F3F95237E}">
      <dsp:nvSpPr>
        <dsp:cNvPr id="0" name=""/>
        <dsp:cNvSpPr/>
      </dsp:nvSpPr>
      <dsp:spPr>
        <a:xfrm>
          <a:off x="5239" y="2572144"/>
          <a:ext cx="2493556" cy="92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Leadership</a:t>
          </a:r>
        </a:p>
      </dsp:txBody>
      <dsp:txXfrm>
        <a:off x="5239" y="2572144"/>
        <a:ext cx="2493556" cy="925109"/>
      </dsp:txXfrm>
    </dsp:sp>
    <dsp:sp modelId="{8C107BF9-28B1-428F-8111-2AA94A85E461}">
      <dsp:nvSpPr>
        <dsp:cNvPr id="0" name=""/>
        <dsp:cNvSpPr/>
      </dsp:nvSpPr>
      <dsp:spPr>
        <a:xfrm>
          <a:off x="2748257" y="854083"/>
          <a:ext cx="2493556" cy="1718060"/>
        </a:xfrm>
        <a:prstGeom prst="roundRect">
          <a:avLst/>
        </a:prstGeom>
        <a:blipFill rotWithShape="1">
          <a:blip xmlns:r="http://schemas.openxmlformats.org/officeDocument/2006/relationships" r:embed="rId2"/>
          <a:srcRect/>
          <a:stretch>
            <a:fillRect t="-11000" b="-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4734C-5CE0-4B56-A8E7-506E86D3B65D}">
      <dsp:nvSpPr>
        <dsp:cNvPr id="0" name=""/>
        <dsp:cNvSpPr/>
      </dsp:nvSpPr>
      <dsp:spPr>
        <a:xfrm>
          <a:off x="2748257" y="2572144"/>
          <a:ext cx="2493556" cy="92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Identity</a:t>
          </a:r>
        </a:p>
      </dsp:txBody>
      <dsp:txXfrm>
        <a:off x="2748257" y="2572144"/>
        <a:ext cx="2493556" cy="925109"/>
      </dsp:txXfrm>
    </dsp:sp>
    <dsp:sp modelId="{8314E559-DBCB-4B9F-908A-89D48D2DA12D}">
      <dsp:nvSpPr>
        <dsp:cNvPr id="0" name=""/>
        <dsp:cNvSpPr/>
      </dsp:nvSpPr>
      <dsp:spPr>
        <a:xfrm>
          <a:off x="5491274" y="854083"/>
          <a:ext cx="2493556" cy="1718060"/>
        </a:xfrm>
        <a:prstGeom prst="roundRect">
          <a:avLst/>
        </a:prstGeom>
        <a:blipFill rotWithShape="1">
          <a:blip xmlns:r="http://schemas.openxmlformats.org/officeDocument/2006/relationships" r:embed="rId3"/>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7FFD4-E2C0-4F35-AED0-A4FBF4130ECB}">
      <dsp:nvSpPr>
        <dsp:cNvPr id="0" name=""/>
        <dsp:cNvSpPr/>
      </dsp:nvSpPr>
      <dsp:spPr>
        <a:xfrm>
          <a:off x="5491274" y="2572144"/>
          <a:ext cx="2493556" cy="92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Wellness</a:t>
          </a:r>
        </a:p>
      </dsp:txBody>
      <dsp:txXfrm>
        <a:off x="5491274" y="2572144"/>
        <a:ext cx="2493556" cy="925109"/>
      </dsp:txXfrm>
    </dsp:sp>
    <dsp:sp modelId="{ED80661F-9056-4179-B67C-1FC202DDA6F3}">
      <dsp:nvSpPr>
        <dsp:cNvPr id="0" name=""/>
        <dsp:cNvSpPr/>
      </dsp:nvSpPr>
      <dsp:spPr>
        <a:xfrm>
          <a:off x="8234291" y="854083"/>
          <a:ext cx="2493556" cy="1718060"/>
        </a:xfrm>
        <a:prstGeom prst="roundRect">
          <a:avLst/>
        </a:prstGeom>
        <a:blipFill rotWithShape="1">
          <a:blip xmlns:r="http://schemas.openxmlformats.org/officeDocument/2006/relationships" r:embed="rId4"/>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D3E3A4-09F8-4C88-92BE-15C08AF994D7}">
      <dsp:nvSpPr>
        <dsp:cNvPr id="0" name=""/>
        <dsp:cNvSpPr/>
      </dsp:nvSpPr>
      <dsp:spPr>
        <a:xfrm>
          <a:off x="8234291" y="2572144"/>
          <a:ext cx="2493556" cy="925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0" numCol="1" spcCol="1270" anchor="t" anchorCtr="0">
          <a:noAutofit/>
        </a:bodyPr>
        <a:lstStyle/>
        <a:p>
          <a:pPr marL="0" lvl="0" indent="0" algn="ctr" defTabSz="1466850">
            <a:lnSpc>
              <a:spcPct val="90000"/>
            </a:lnSpc>
            <a:spcBef>
              <a:spcPct val="0"/>
            </a:spcBef>
            <a:spcAft>
              <a:spcPct val="35000"/>
            </a:spcAft>
            <a:buNone/>
          </a:pPr>
          <a:r>
            <a:rPr lang="en-US" sz="3300" kern="1200" dirty="0"/>
            <a:t>Community</a:t>
          </a:r>
        </a:p>
      </dsp:txBody>
      <dsp:txXfrm>
        <a:off x="8234291" y="2572144"/>
        <a:ext cx="2493556" cy="925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2CF5F-02F4-4D86-BABE-69D8BAB4B87A}">
      <dsp:nvSpPr>
        <dsp:cNvPr id="0" name=""/>
        <dsp:cNvSpPr/>
      </dsp:nvSpPr>
      <dsp:spPr>
        <a:xfrm>
          <a:off x="1551" y="893445"/>
          <a:ext cx="3097540" cy="1239016"/>
        </a:xfrm>
        <a:prstGeom prst="chevron">
          <a:avLst/>
        </a:prstGeom>
        <a:solidFill>
          <a:srgbClr val="23D0B9"/>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Black" panose="020B0A04020102020204" pitchFamily="34" charset="0"/>
            </a:rPr>
            <a:t>ARE-U 120:</a:t>
          </a:r>
        </a:p>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Antiracist &amp; Culturally Affirming Math Ed.</a:t>
          </a:r>
        </a:p>
      </dsp:txBody>
      <dsp:txXfrm>
        <a:off x="621059" y="893445"/>
        <a:ext cx="1858524" cy="1239016"/>
      </dsp:txXfrm>
    </dsp:sp>
    <dsp:sp modelId="{2F64FFA2-438B-40AE-95A5-201E805A6F15}">
      <dsp:nvSpPr>
        <dsp:cNvPr id="0" name=""/>
        <dsp:cNvSpPr/>
      </dsp:nvSpPr>
      <dsp:spPr>
        <a:xfrm>
          <a:off x="2696411" y="998761"/>
          <a:ext cx="2570958" cy="1028383"/>
        </a:xfrm>
        <a:prstGeom prst="chevron">
          <a:avLst/>
        </a:prstGeom>
        <a:solidFill>
          <a:srgbClr val="23D0B9">
            <a:alpha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Understanding Math Inequities Using Data</a:t>
          </a:r>
        </a:p>
      </dsp:txBody>
      <dsp:txXfrm>
        <a:off x="3210603" y="998761"/>
        <a:ext cx="1542575" cy="1028383"/>
      </dsp:txXfrm>
    </dsp:sp>
    <dsp:sp modelId="{33843FC1-8917-46DB-AD9E-2059584CFCF3}">
      <dsp:nvSpPr>
        <dsp:cNvPr id="0" name=""/>
        <dsp:cNvSpPr/>
      </dsp:nvSpPr>
      <dsp:spPr>
        <a:xfrm>
          <a:off x="4907436" y="998761"/>
          <a:ext cx="2570958" cy="1028383"/>
        </a:xfrm>
        <a:prstGeom prst="chevron">
          <a:avLst/>
        </a:prstGeom>
        <a:solidFill>
          <a:srgbClr val="23D0B9">
            <a:alpha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Educator Math Identity &amp; Experiences</a:t>
          </a:r>
        </a:p>
      </dsp:txBody>
      <dsp:txXfrm>
        <a:off x="5421628" y="998761"/>
        <a:ext cx="1542575" cy="1028383"/>
      </dsp:txXfrm>
    </dsp:sp>
    <dsp:sp modelId="{50636202-A7CE-42E8-9E9E-6B5F9278F30F}">
      <dsp:nvSpPr>
        <dsp:cNvPr id="0" name=""/>
        <dsp:cNvSpPr/>
      </dsp:nvSpPr>
      <dsp:spPr>
        <a:xfrm>
          <a:off x="7118461" y="998761"/>
          <a:ext cx="2570958" cy="1028383"/>
        </a:xfrm>
        <a:prstGeom prst="chevron">
          <a:avLst/>
        </a:prstGeom>
        <a:solidFill>
          <a:srgbClr val="23D0B9">
            <a:alpha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BIPOC Student Math Experiences in DCPS</a:t>
          </a:r>
        </a:p>
      </dsp:txBody>
      <dsp:txXfrm>
        <a:off x="7632653" y="998761"/>
        <a:ext cx="1542575" cy="1028383"/>
      </dsp:txXfrm>
    </dsp:sp>
    <dsp:sp modelId="{5C31B6AA-CAEF-4E02-8CBA-375A626C48B4}">
      <dsp:nvSpPr>
        <dsp:cNvPr id="0" name=""/>
        <dsp:cNvSpPr/>
      </dsp:nvSpPr>
      <dsp:spPr>
        <a:xfrm>
          <a:off x="9329485" y="998761"/>
          <a:ext cx="2570958" cy="1028383"/>
        </a:xfrm>
        <a:prstGeom prst="chevron">
          <a:avLst/>
        </a:prstGeom>
        <a:solidFill>
          <a:srgbClr val="23D0B9">
            <a:alpha val="4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Arial" panose="020B0604020202020204" pitchFamily="34" charset="0"/>
              <a:cs typeface="Arial" panose="020B0604020202020204" pitchFamily="34" charset="0"/>
            </a:rPr>
            <a:t>Mitigating Bias &amp; Stereotype Threat in Math Education</a:t>
          </a:r>
        </a:p>
      </dsp:txBody>
      <dsp:txXfrm>
        <a:off x="9843677" y="998761"/>
        <a:ext cx="1542575" cy="1028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B8D23-3214-48EE-87C2-388E73C002F7}">
      <dsp:nvSpPr>
        <dsp:cNvPr id="0" name=""/>
        <dsp:cNvSpPr/>
      </dsp:nvSpPr>
      <dsp:spPr>
        <a:xfrm>
          <a:off x="0" y="365827"/>
          <a:ext cx="10609804" cy="1146600"/>
        </a:xfrm>
        <a:prstGeom prst="rect">
          <a:avLst/>
        </a:prstGeom>
        <a:solidFill>
          <a:schemeClr val="lt1">
            <a:alpha val="90000"/>
            <a:hueOff val="0"/>
            <a:satOff val="0"/>
            <a:lumOff val="0"/>
            <a:alphaOff val="0"/>
          </a:schemeClr>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439" tIns="291592" rIns="823439"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Participants will explore district-level data related to student math course enrollment and performance, focusing on trends in racialized student experiences. They will learn a protocol for Using Data to Guide Difficult Questions around Structural Racism using examples from frequently used sources (e.g., MTSS, PARCC) to leverage during weekly data meetings and BOY, EOY, MOY data step-backs. </a:t>
          </a:r>
        </a:p>
      </dsp:txBody>
      <dsp:txXfrm>
        <a:off x="0" y="365827"/>
        <a:ext cx="10609804" cy="1146600"/>
      </dsp:txXfrm>
    </dsp:sp>
    <dsp:sp modelId="{AE14A5E6-7923-433E-88E0-1A190F1BB50C}">
      <dsp:nvSpPr>
        <dsp:cNvPr id="0" name=""/>
        <dsp:cNvSpPr/>
      </dsp:nvSpPr>
      <dsp:spPr>
        <a:xfrm>
          <a:off x="530490" y="159187"/>
          <a:ext cx="7426862" cy="413280"/>
        </a:xfrm>
        <a:prstGeom prst="roundRect">
          <a:avLst/>
        </a:prstGeom>
        <a:solidFill>
          <a:srgbClr val="23D0B9"/>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718" tIns="0" rIns="280718" bIns="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a:latin typeface="Arial" panose="020B0604020202020204" pitchFamily="34" charset="0"/>
              <a:cs typeface="Arial" panose="020B0604020202020204" pitchFamily="34" charset="0"/>
            </a:rPr>
            <a:t>Session 1: Understanding Math Inequities Using Data</a:t>
          </a:r>
          <a:endParaRPr lang="en-US" sz="1400" kern="1200"/>
        </a:p>
      </dsp:txBody>
      <dsp:txXfrm>
        <a:off x="550665" y="179362"/>
        <a:ext cx="7386512" cy="372930"/>
      </dsp:txXfrm>
    </dsp:sp>
    <dsp:sp modelId="{C0F997C5-FAD7-4081-A4FE-0B4276D25C80}">
      <dsp:nvSpPr>
        <dsp:cNvPr id="0" name=""/>
        <dsp:cNvSpPr/>
      </dsp:nvSpPr>
      <dsp:spPr>
        <a:xfrm>
          <a:off x="0" y="1794668"/>
          <a:ext cx="10609804" cy="1146600"/>
        </a:xfrm>
        <a:prstGeom prst="rect">
          <a:avLst/>
        </a:prstGeom>
        <a:solidFill>
          <a:schemeClr val="lt1">
            <a:alpha val="90000"/>
            <a:hueOff val="0"/>
            <a:satOff val="0"/>
            <a:lumOff val="0"/>
            <a:alphaOff val="0"/>
          </a:schemeClr>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439" tIns="291592" rIns="823439"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a:latin typeface="Arial" panose="020B0604020202020204" pitchFamily="34" charset="0"/>
              <a:cs typeface="Arial" panose="020B0604020202020204" pitchFamily="34" charset="0"/>
            </a:rPr>
            <a:t>Participants will reflect on the intersection of their racial identity and “math identity,” including their personal experiences with math in and out of school. They will engage in a discussion using the Courageous Conversations Protocol (Conditions 1-3) and become more aware of the diversity of educator perspectives related to math and how personal experiences can influence professional practice. </a:t>
          </a:r>
          <a:endParaRPr lang="en-US" sz="1400" kern="1200"/>
        </a:p>
      </dsp:txBody>
      <dsp:txXfrm>
        <a:off x="0" y="1794668"/>
        <a:ext cx="10609804" cy="1146600"/>
      </dsp:txXfrm>
    </dsp:sp>
    <dsp:sp modelId="{2B46C688-388D-48C3-93DC-40A91A48A730}">
      <dsp:nvSpPr>
        <dsp:cNvPr id="0" name=""/>
        <dsp:cNvSpPr/>
      </dsp:nvSpPr>
      <dsp:spPr>
        <a:xfrm>
          <a:off x="530490" y="1588028"/>
          <a:ext cx="7426862" cy="413280"/>
        </a:xfrm>
        <a:prstGeom prst="roundRect">
          <a:avLst/>
        </a:prstGeom>
        <a:solidFill>
          <a:srgbClr val="23D0B9"/>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718" tIns="0" rIns="280718" bIns="0" numCol="1" spcCol="1270" anchor="ctr" anchorCtr="0">
          <a:noAutofit/>
        </a:bodyPr>
        <a:lstStyle/>
        <a:p>
          <a:pPr marL="0" lvl="0" indent="0" algn="l" defTabSz="622300">
            <a:lnSpc>
              <a:spcPct val="90000"/>
            </a:lnSpc>
            <a:spcBef>
              <a:spcPct val="0"/>
            </a:spcBef>
            <a:spcAft>
              <a:spcPct val="35000"/>
            </a:spcAft>
            <a:buFont typeface="Arial" panose="020B0604020202020204" pitchFamily="34" charset="0"/>
            <a:buNone/>
          </a:pPr>
          <a:r>
            <a:rPr lang="en-US" sz="1400" b="1" kern="1200">
              <a:latin typeface="Arial" panose="020B0604020202020204" pitchFamily="34" charset="0"/>
              <a:cs typeface="Arial" panose="020B0604020202020204" pitchFamily="34" charset="0"/>
            </a:rPr>
            <a:t>Session 2: Educator Math Identity &amp; Experiences</a:t>
          </a:r>
          <a:endParaRPr lang="en-US" sz="1400" kern="1200"/>
        </a:p>
      </dsp:txBody>
      <dsp:txXfrm>
        <a:off x="550665" y="1608203"/>
        <a:ext cx="7386512" cy="372930"/>
      </dsp:txXfrm>
    </dsp:sp>
    <dsp:sp modelId="{FD4FD8C5-912D-405C-A356-0F702051445F}">
      <dsp:nvSpPr>
        <dsp:cNvPr id="0" name=""/>
        <dsp:cNvSpPr/>
      </dsp:nvSpPr>
      <dsp:spPr>
        <a:xfrm>
          <a:off x="0" y="3223508"/>
          <a:ext cx="10609804" cy="1146600"/>
        </a:xfrm>
        <a:prstGeom prst="rect">
          <a:avLst/>
        </a:prstGeom>
        <a:solidFill>
          <a:schemeClr val="lt1">
            <a:alpha val="90000"/>
            <a:hueOff val="0"/>
            <a:satOff val="0"/>
            <a:lumOff val="0"/>
            <a:alphaOff val="0"/>
          </a:schemeClr>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439" tIns="291592" rIns="823439"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effectLst/>
              <a:latin typeface="Arial" panose="020B0604020202020204" pitchFamily="34" charset="0"/>
              <a:cs typeface="Arial" panose="020B0604020202020204" pitchFamily="34" charset="0"/>
            </a:rPr>
            <a:t>Participants will deepen their Courageous Conversation by continuing with Conditions 4-6.  Specifically, they will connect their personal reflections and student math data findings to broader historic and current educational contexts and inequities impacting DCPS student math performance. Participants will also learn how they can support the DCPS DREAM in eliminating institutional bias and opportunity gaps.</a:t>
          </a:r>
          <a:endParaRPr lang="en-US" sz="1400" b="1" kern="1200" dirty="0">
            <a:latin typeface="Arial" panose="020B0604020202020204" pitchFamily="34" charset="0"/>
            <a:cs typeface="Arial" panose="020B0604020202020204" pitchFamily="34" charset="0"/>
          </a:endParaRPr>
        </a:p>
      </dsp:txBody>
      <dsp:txXfrm>
        <a:off x="0" y="3223508"/>
        <a:ext cx="10609804" cy="1146600"/>
      </dsp:txXfrm>
    </dsp:sp>
    <dsp:sp modelId="{DC2C78D5-E6F4-407C-B791-721218732AC4}">
      <dsp:nvSpPr>
        <dsp:cNvPr id="0" name=""/>
        <dsp:cNvSpPr/>
      </dsp:nvSpPr>
      <dsp:spPr>
        <a:xfrm>
          <a:off x="530490" y="3016867"/>
          <a:ext cx="7426862" cy="413280"/>
        </a:xfrm>
        <a:prstGeom prst="roundRect">
          <a:avLst/>
        </a:prstGeom>
        <a:solidFill>
          <a:srgbClr val="23D0B9"/>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718" tIns="0" rIns="280718" bIns="0" numCol="1" spcCol="1270" anchor="ctr"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Session 3: BIPOC Student Math Experiences</a:t>
          </a:r>
        </a:p>
      </dsp:txBody>
      <dsp:txXfrm>
        <a:off x="550665" y="3037042"/>
        <a:ext cx="7386512" cy="372930"/>
      </dsp:txXfrm>
    </dsp:sp>
    <dsp:sp modelId="{E7CFAE12-31E8-46EC-B2DE-06FE26A93C4E}">
      <dsp:nvSpPr>
        <dsp:cNvPr id="0" name=""/>
        <dsp:cNvSpPr/>
      </dsp:nvSpPr>
      <dsp:spPr>
        <a:xfrm>
          <a:off x="0" y="4652348"/>
          <a:ext cx="10609804" cy="948150"/>
        </a:xfrm>
        <a:prstGeom prst="rect">
          <a:avLst/>
        </a:prstGeom>
        <a:solidFill>
          <a:schemeClr val="lt1">
            <a:alpha val="90000"/>
            <a:hueOff val="0"/>
            <a:satOff val="0"/>
            <a:lumOff val="0"/>
            <a:alphaOff val="0"/>
          </a:schemeClr>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3439" tIns="291592" rIns="823439" bIns="99568"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n-US" sz="1400" kern="1200" dirty="0">
              <a:effectLst/>
              <a:latin typeface="Arial" panose="020B0604020202020204" pitchFamily="34" charset="0"/>
              <a:cs typeface="Arial" panose="020B0604020202020204" pitchFamily="34" charset="0"/>
            </a:rPr>
            <a:t>Participants will explore how implicit bias and stereotype threat impact the engagement and performance of students in math education. They will learn how to support BIPOC students in developing positive math identity using culturally affirming and asset-based communication.</a:t>
          </a:r>
          <a:endParaRPr lang="en-US" sz="1400" b="1" kern="1200" dirty="0">
            <a:latin typeface="Arial" panose="020B0604020202020204" pitchFamily="34" charset="0"/>
            <a:cs typeface="Arial" panose="020B0604020202020204" pitchFamily="34" charset="0"/>
          </a:endParaRPr>
        </a:p>
      </dsp:txBody>
      <dsp:txXfrm>
        <a:off x="0" y="4652348"/>
        <a:ext cx="10609804" cy="948150"/>
      </dsp:txXfrm>
    </dsp:sp>
    <dsp:sp modelId="{CEA95205-0D79-42DA-B5D4-51CF973474F9}">
      <dsp:nvSpPr>
        <dsp:cNvPr id="0" name=""/>
        <dsp:cNvSpPr/>
      </dsp:nvSpPr>
      <dsp:spPr>
        <a:xfrm>
          <a:off x="530490" y="4445708"/>
          <a:ext cx="7426862" cy="413280"/>
        </a:xfrm>
        <a:prstGeom prst="roundRect">
          <a:avLst/>
        </a:prstGeom>
        <a:solidFill>
          <a:srgbClr val="23D0B9"/>
        </a:solidFill>
        <a:ln w="12700" cap="flat" cmpd="sng" algn="ctr">
          <a:solidFill>
            <a:srgbClr val="23D0B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718" tIns="0" rIns="280718" bIns="0" numCol="1" spcCol="1270" anchor="ctr" anchorCtr="0">
          <a:noAutofit/>
        </a:bodyPr>
        <a:lstStyle/>
        <a:p>
          <a:pPr marL="0" lvl="0" indent="0" algn="l" defTabSz="622300">
            <a:lnSpc>
              <a:spcPct val="90000"/>
            </a:lnSpc>
            <a:spcBef>
              <a:spcPct val="0"/>
            </a:spcBef>
            <a:spcAft>
              <a:spcPct val="35000"/>
            </a:spcAft>
            <a:buNone/>
          </a:pPr>
          <a:r>
            <a:rPr lang="en-US" sz="1400" b="1" kern="1200">
              <a:latin typeface="Arial" panose="020B0604020202020204" pitchFamily="34" charset="0"/>
              <a:cs typeface="Arial" panose="020B0604020202020204" pitchFamily="34" charset="0"/>
            </a:rPr>
            <a:t>Session 4: Mitigating Bias &amp; Stereotype Threat in Math Education</a:t>
          </a:r>
        </a:p>
      </dsp:txBody>
      <dsp:txXfrm>
        <a:off x="550665" y="4465883"/>
        <a:ext cx="7386512"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508E5-090B-4F92-ABD7-AEB62FE4268D}">
      <dsp:nvSpPr>
        <dsp:cNvPr id="0" name=""/>
        <dsp:cNvSpPr/>
      </dsp:nvSpPr>
      <dsp:spPr>
        <a:xfrm>
          <a:off x="0" y="53436"/>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How consistently do you hold BIPOC students to high expectations?</a:t>
          </a:r>
        </a:p>
      </dsp:txBody>
      <dsp:txXfrm>
        <a:off x="18277" y="71713"/>
        <a:ext cx="10777092" cy="337846"/>
      </dsp:txXfrm>
    </dsp:sp>
    <dsp:sp modelId="{0BBC6D2D-0087-49E8-9F20-8D52AE3284EB}">
      <dsp:nvSpPr>
        <dsp:cNvPr id="0" name=""/>
        <dsp:cNvSpPr/>
      </dsp:nvSpPr>
      <dsp:spPr>
        <a:xfrm>
          <a:off x="0" y="473916"/>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How often you create opportunities for BIPOC students to practice “higher-order thinking” skills?</a:t>
          </a:r>
        </a:p>
      </dsp:txBody>
      <dsp:txXfrm>
        <a:off x="18277" y="492193"/>
        <a:ext cx="10777092" cy="337846"/>
      </dsp:txXfrm>
    </dsp:sp>
    <dsp:sp modelId="{4932CE61-8058-451C-8BFC-21E7C6323B63}">
      <dsp:nvSpPr>
        <dsp:cNvPr id="0" name=""/>
        <dsp:cNvSpPr/>
      </dsp:nvSpPr>
      <dsp:spPr>
        <a:xfrm>
          <a:off x="0" y="894396"/>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Do you acknowledge when BIPOC students apply mathematical thinking to contexts that interest them?</a:t>
          </a:r>
        </a:p>
      </dsp:txBody>
      <dsp:txXfrm>
        <a:off x="18277" y="912673"/>
        <a:ext cx="10777092" cy="337846"/>
      </dsp:txXfrm>
    </dsp:sp>
    <dsp:sp modelId="{FB9469EB-7B7F-4C22-BD44-E61CF65754A7}">
      <dsp:nvSpPr>
        <dsp:cNvPr id="0" name=""/>
        <dsp:cNvSpPr/>
      </dsp:nvSpPr>
      <dsp:spPr>
        <a:xfrm>
          <a:off x="0" y="1314876"/>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How meaningful and relevant is the math-related discourse in your classroom?</a:t>
          </a:r>
        </a:p>
      </dsp:txBody>
      <dsp:txXfrm>
        <a:off x="18277" y="1333153"/>
        <a:ext cx="10777092" cy="337846"/>
      </dsp:txXfrm>
    </dsp:sp>
    <dsp:sp modelId="{38F12367-6F55-4320-BACF-64AE8A5694E5}">
      <dsp:nvSpPr>
        <dsp:cNvPr id="0" name=""/>
        <dsp:cNvSpPr/>
      </dsp:nvSpPr>
      <dsp:spPr>
        <a:xfrm>
          <a:off x="0" y="1735356"/>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Have you interrogated the purpose of the questions you ask BIPOC students?</a:t>
          </a:r>
        </a:p>
      </dsp:txBody>
      <dsp:txXfrm>
        <a:off x="18277" y="1753633"/>
        <a:ext cx="10777092" cy="337846"/>
      </dsp:txXfrm>
    </dsp:sp>
    <dsp:sp modelId="{0F158A96-DCF5-4A3E-8DD5-CCFE847A606E}">
      <dsp:nvSpPr>
        <dsp:cNvPr id="0" name=""/>
        <dsp:cNvSpPr/>
      </dsp:nvSpPr>
      <dsp:spPr>
        <a:xfrm>
          <a:off x="0" y="2155836"/>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How often do you use representations that draw on the knowledge, experiences, and culture of BIPOC students?</a:t>
          </a:r>
        </a:p>
      </dsp:txBody>
      <dsp:txXfrm>
        <a:off x="18277" y="2174113"/>
        <a:ext cx="10777092" cy="337846"/>
      </dsp:txXfrm>
    </dsp:sp>
    <dsp:sp modelId="{AEB111DB-CF72-4D77-8608-760A4F3D22BC}">
      <dsp:nvSpPr>
        <dsp:cNvPr id="0" name=""/>
        <dsp:cNvSpPr/>
      </dsp:nvSpPr>
      <dsp:spPr>
        <a:xfrm>
          <a:off x="0" y="2576317"/>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How do you encourage and support BIPOC students struggling with math? For how long? </a:t>
          </a:r>
        </a:p>
      </dsp:txBody>
      <dsp:txXfrm>
        <a:off x="18277" y="2594594"/>
        <a:ext cx="10777092" cy="337846"/>
      </dsp:txXfrm>
    </dsp:sp>
    <dsp:sp modelId="{F40B38C1-B95F-4429-AAFC-4EEC5DFD08B8}">
      <dsp:nvSpPr>
        <dsp:cNvPr id="0" name=""/>
        <dsp:cNvSpPr/>
      </dsp:nvSpPr>
      <dsp:spPr>
        <a:xfrm>
          <a:off x="0" y="2996797"/>
          <a:ext cx="10813646" cy="374400"/>
        </a:xfrm>
        <a:prstGeom prst="roundRect">
          <a:avLst/>
        </a:prstGeom>
        <a:solidFill>
          <a:srgbClr val="51BA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How do you affirm positive math identities in BIPOC students?</a:t>
          </a:r>
        </a:p>
      </dsp:txBody>
      <dsp:txXfrm>
        <a:off x="18277" y="3015074"/>
        <a:ext cx="10777092" cy="33784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C0ACC-2844-4190-A6B8-356101801E80}"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D2358-CEFA-4C76-9BE9-FF03B23BBB8B}" type="slidenum">
              <a:rPr lang="en-US" smtClean="0"/>
              <a:t>‹#›</a:t>
            </a:fld>
            <a:endParaRPr lang="en-US"/>
          </a:p>
        </p:txBody>
      </p:sp>
    </p:spTree>
    <p:extLst>
      <p:ext uri="{BB962C8B-B14F-4D97-AF65-F5344CB8AC3E}">
        <p14:creationId xmlns:p14="http://schemas.microsoft.com/office/powerpoint/2010/main" val="143288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1" u="none" strike="noStrike" dirty="0">
                <a:solidFill>
                  <a:srgbClr val="611BB8"/>
                </a:solidFill>
                <a:effectLst/>
                <a:latin typeface="Calibri" panose="020F0502020204030204" pitchFamily="34" charset="0"/>
              </a:rPr>
              <a:t>Paige - 30 seconds</a:t>
            </a:r>
            <a:endParaRPr lang="en-US" b="0" dirty="0">
              <a:effectLst/>
            </a:endParaRPr>
          </a:p>
          <a:p>
            <a:pPr rtl="0">
              <a:spcBef>
                <a:spcPts val="0"/>
              </a:spcBef>
              <a:spcAft>
                <a:spcPts val="0"/>
              </a:spcAft>
            </a:pPr>
            <a:r>
              <a:rPr lang="en-US" sz="1200" b="0" i="1" u="none" strike="noStrike" dirty="0">
                <a:solidFill>
                  <a:srgbClr val="611BB8"/>
                </a:solidFill>
                <a:effectLst/>
                <a:latin typeface="Calibri" panose="020F0502020204030204" pitchFamily="34" charset="0"/>
              </a:rPr>
              <a:t>Cardozo late 1940s</a:t>
            </a:r>
          </a:p>
          <a:p>
            <a:pPr rtl="0">
              <a:spcBef>
                <a:spcPts val="0"/>
              </a:spcBef>
              <a:spcAft>
                <a:spcPts val="0"/>
              </a:spcAft>
            </a:pPr>
            <a:endParaRPr lang="en-US" b="0" dirty="0">
              <a:effectLst/>
            </a:endParaRPr>
          </a:p>
          <a:p>
            <a:pPr rtl="0">
              <a:spcBef>
                <a:spcPts val="0"/>
              </a:spcBef>
              <a:spcAft>
                <a:spcPts val="0"/>
              </a:spcAft>
            </a:pPr>
            <a:r>
              <a:rPr lang="en-US" sz="1200" b="0" i="1" u="none" strike="noStrike" dirty="0">
                <a:solidFill>
                  <a:srgbClr val="611BB8"/>
                </a:solidFill>
                <a:effectLst/>
                <a:latin typeface="Calibri" panose="020F0502020204030204" pitchFamily="34" charset="0"/>
              </a:rPr>
              <a:t>Around this time, many schools had separate classes for boys and girls. The students in this photo are actually in the schools boiler room because the school was overcrowded. There are about 2-3 classes taking place in this space. What appears to be a PE class in the back, a literature class in the foreground, and perhaps another class in the center. Cardozo eventually moved to its current location the Central High School building (white school) in 1950 as Central was under-enrolled and the white students were relocated to other schools.</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D5808F03-2A04-844C-A42D-C4DDFC3B5FDB}" type="slidenum">
              <a:rPr lang="en-US" smtClean="0"/>
              <a:t>6</a:t>
            </a:fld>
            <a:endParaRPr lang="en-US"/>
          </a:p>
        </p:txBody>
      </p:sp>
    </p:spTree>
    <p:extLst>
      <p:ext uri="{BB962C8B-B14F-4D97-AF65-F5344CB8AC3E}">
        <p14:creationId xmlns:p14="http://schemas.microsoft.com/office/powerpoint/2010/main" val="12755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D2358-CEFA-4C76-9BE9-FF03B23BBB8B}" type="slidenum">
              <a:rPr lang="en-US" smtClean="0"/>
              <a:t>7</a:t>
            </a:fld>
            <a:endParaRPr lang="en-US"/>
          </a:p>
        </p:txBody>
      </p:sp>
    </p:spTree>
    <p:extLst>
      <p:ext uri="{BB962C8B-B14F-4D97-AF65-F5344CB8AC3E}">
        <p14:creationId xmlns:p14="http://schemas.microsoft.com/office/powerpoint/2010/main" val="176061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D2358-CEFA-4C76-9BE9-FF03B23BBB8B}" type="slidenum">
              <a:rPr lang="en-US" smtClean="0"/>
              <a:t>9</a:t>
            </a:fld>
            <a:endParaRPr lang="en-US"/>
          </a:p>
        </p:txBody>
      </p:sp>
    </p:spTree>
    <p:extLst>
      <p:ext uri="{BB962C8B-B14F-4D97-AF65-F5344CB8AC3E}">
        <p14:creationId xmlns:p14="http://schemas.microsoft.com/office/powerpoint/2010/main" val="63820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Compared to all schools in an urban setting, our score is near the 99</a:t>
            </a:r>
            <a:r>
              <a:rPr lang="en-US" baseline="30000" dirty="0"/>
              <a:t>th</a:t>
            </a:r>
            <a:r>
              <a:rPr lang="en-US" dirty="0"/>
              <a:t> percentile on this topic</a:t>
            </a:r>
          </a:p>
        </p:txBody>
      </p:sp>
      <p:sp>
        <p:nvSpPr>
          <p:cNvPr id="4" name="Slide Number Placeholder 3"/>
          <p:cNvSpPr>
            <a:spLocks noGrp="1"/>
          </p:cNvSpPr>
          <p:nvPr>
            <p:ph type="sldNum" sz="quarter" idx="5"/>
          </p:nvPr>
        </p:nvSpPr>
        <p:spPr/>
        <p:txBody>
          <a:bodyPr/>
          <a:lstStyle/>
          <a:p>
            <a:fld id="{BA3D2358-CEFA-4C76-9BE9-FF03B23BBB8B}" type="slidenum">
              <a:rPr lang="en-US" smtClean="0"/>
              <a:t>14</a:t>
            </a:fld>
            <a:endParaRPr lang="en-US"/>
          </a:p>
        </p:txBody>
      </p:sp>
    </p:spTree>
    <p:extLst>
      <p:ext uri="{BB962C8B-B14F-4D97-AF65-F5344CB8AC3E}">
        <p14:creationId xmlns:p14="http://schemas.microsoft.com/office/powerpoint/2010/main" val="279636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D2358-CEFA-4C76-9BE9-FF03B23BBB8B}" type="slidenum">
              <a:rPr lang="en-US" smtClean="0"/>
              <a:t>15</a:t>
            </a:fld>
            <a:endParaRPr lang="en-US"/>
          </a:p>
        </p:txBody>
      </p:sp>
    </p:spTree>
    <p:extLst>
      <p:ext uri="{BB962C8B-B14F-4D97-AF65-F5344CB8AC3E}">
        <p14:creationId xmlns:p14="http://schemas.microsoft.com/office/powerpoint/2010/main" val="3403104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Programming takes place at the school level and is based on a three-year curriculum</a:t>
            </a:r>
          </a:p>
          <a:p>
            <a:pPr marL="0" indent="0">
              <a:buFont typeface="Arial" panose="020B0604020202020204" pitchFamily="34" charset="0"/>
              <a:buNone/>
            </a:pPr>
            <a:r>
              <a:rPr lang="en-US" dirty="0"/>
              <a:t>Meetings are held twice a month and coupled with monthly experiential learning opportunities for students that expose them to DC</a:t>
            </a:r>
          </a:p>
          <a:p>
            <a:endParaRPr lang="en-US" dirty="0"/>
          </a:p>
        </p:txBody>
      </p:sp>
      <p:sp>
        <p:nvSpPr>
          <p:cNvPr id="4" name="Slide Number Placeholder 3"/>
          <p:cNvSpPr>
            <a:spLocks noGrp="1"/>
          </p:cNvSpPr>
          <p:nvPr>
            <p:ph type="sldNum" sz="quarter" idx="5"/>
          </p:nvPr>
        </p:nvSpPr>
        <p:spPr/>
        <p:txBody>
          <a:bodyPr/>
          <a:lstStyle/>
          <a:p>
            <a:fld id="{BA3D2358-CEFA-4C76-9BE9-FF03B23BBB8B}" type="slidenum">
              <a:rPr lang="en-US" smtClean="0"/>
              <a:t>16</a:t>
            </a:fld>
            <a:endParaRPr lang="en-US"/>
          </a:p>
        </p:txBody>
      </p:sp>
    </p:spTree>
    <p:extLst>
      <p:ext uri="{BB962C8B-B14F-4D97-AF65-F5344CB8AC3E}">
        <p14:creationId xmlns:p14="http://schemas.microsoft.com/office/powerpoint/2010/main" val="292658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Joy</a:t>
            </a:r>
          </a:p>
          <a:p>
            <a:endParaRPr lang="en-US"/>
          </a:p>
          <a:p>
            <a:r>
              <a:rPr lang="en-US"/>
              <a:t>So, what is Antiracist Educator University?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Antiracist Educator University (ARE-U)</a:t>
            </a: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is a professional learning experience designed to build a community of antiracist champions across District of Columbia Public Schools (DCPS). ARE-U provides educators with opportunities to engage in shared learning, build their capacity for antiracist leadership, and support school and district efforts to improve the educational experiences of all students of color.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Send up a heart if you have participated in ARE-U before.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For those of you who have participated with ARE-U previously, you know that our programming has evolved every year since its inception in 2020. I am so impressed with how far we’ve come, and so excited with how far we have the potential to go!</a:t>
            </a:r>
          </a:p>
          <a:p>
            <a:endParaRPr lang="en-US"/>
          </a:p>
        </p:txBody>
      </p:sp>
      <p:sp>
        <p:nvSpPr>
          <p:cNvPr id="4" name="Slide Number Placeholder 3"/>
          <p:cNvSpPr>
            <a:spLocks noGrp="1"/>
          </p:cNvSpPr>
          <p:nvPr>
            <p:ph type="sldNum" sz="quarter" idx="5"/>
          </p:nvPr>
        </p:nvSpPr>
        <p:spPr/>
        <p:txBody>
          <a:bodyPr/>
          <a:lstStyle/>
          <a:p>
            <a:fld id="{D09F288E-DEE4-4C01-AD7A-62F794DA8BF6}" type="slidenum">
              <a:rPr lang="en-US" smtClean="0"/>
              <a:t>24</a:t>
            </a:fld>
            <a:endParaRPr lang="en-US"/>
          </a:p>
        </p:txBody>
      </p:sp>
    </p:spTree>
    <p:extLst>
      <p:ext uri="{BB962C8B-B14F-4D97-AF65-F5344CB8AC3E}">
        <p14:creationId xmlns:p14="http://schemas.microsoft.com/office/powerpoint/2010/main" val="404374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Robyn</a:t>
            </a:r>
          </a:p>
          <a:p>
            <a:endParaRPr lang="en-US" b="1"/>
          </a:p>
          <a:p>
            <a:r>
              <a:rPr lang="en-US" b="0"/>
              <a:t>Dionne gave an incredible plenary keynote this morning about the equity imperative for culturally responsive and rigorous math education. However, we know that the first Condition for having a courageous CONVERSATION about race is to make it personal, local, and immediate. </a:t>
            </a:r>
          </a:p>
          <a:p>
            <a:endParaRPr lang="en-US" b="0"/>
          </a:p>
          <a:p>
            <a:r>
              <a:rPr lang="en-US" b="0"/>
              <a:t>I pulled an excerpt from an online news source. It talks about how our math proficiency rates plummeted and the achievement gap widened for students of color after the pandemic. I’ll just read what’s in bold.</a:t>
            </a:r>
          </a:p>
          <a:p>
            <a:endParaRPr lang="en-US" b="0"/>
          </a:p>
          <a:p>
            <a:r>
              <a:rPr lang="en-US" b="0"/>
              <a:t>*Ask questions on screen</a:t>
            </a:r>
          </a:p>
        </p:txBody>
      </p:sp>
      <p:sp>
        <p:nvSpPr>
          <p:cNvPr id="4" name="Slide Number Placeholder 3"/>
          <p:cNvSpPr>
            <a:spLocks noGrp="1"/>
          </p:cNvSpPr>
          <p:nvPr>
            <p:ph type="sldNum" sz="quarter" idx="5"/>
          </p:nvPr>
        </p:nvSpPr>
        <p:spPr/>
        <p:txBody>
          <a:bodyPr/>
          <a:lstStyle/>
          <a:p>
            <a:fld id="{D09F288E-DEE4-4C01-AD7A-62F794DA8BF6}" type="slidenum">
              <a:rPr lang="en-US" smtClean="0"/>
              <a:t>25</a:t>
            </a:fld>
            <a:endParaRPr lang="en-US"/>
          </a:p>
        </p:txBody>
      </p:sp>
    </p:spTree>
    <p:extLst>
      <p:ext uri="{BB962C8B-B14F-4D97-AF65-F5344CB8AC3E}">
        <p14:creationId xmlns:p14="http://schemas.microsoft.com/office/powerpoint/2010/main" val="4184092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 Facilitator says:</a:t>
            </a:r>
          </a:p>
          <a:p>
            <a:endParaRPr lang="en-US" dirty="0"/>
          </a:p>
          <a:p>
            <a:r>
              <a:rPr lang="en-US" dirty="0"/>
              <a:t>Let’s take some time to self-reflect on how well you believe you are currently exemplifying these practices. Think of this as not only an opportunity for you to self-identify opportunities for professional learning and growth, but also an opportunity for you to provide specific feedback to the district about how they should invest in supporting us.  </a:t>
            </a:r>
          </a:p>
          <a:p>
            <a:endParaRPr lang="en-US" dirty="0"/>
          </a:p>
          <a:p>
            <a:r>
              <a:rPr lang="en-US" dirty="0"/>
              <a:t>Use the link or QR code to access a survey to complete your self reflection as I read through the questions. [Read the question and pause for participants to answer as you go]. (Note: the survey completion will also be used as evidence of your facilitation for stipend processing purposes.)</a:t>
            </a:r>
          </a:p>
          <a:p>
            <a:endParaRPr lang="en-US" dirty="0"/>
          </a:p>
          <a:p>
            <a:r>
              <a:rPr lang="en-US" dirty="0"/>
              <a:t>After everyone completes their survey, ask: Does anyone want to share any anything that they learned about themselves as a result of this activity?</a:t>
            </a:r>
          </a:p>
          <a:p>
            <a:endParaRPr lang="en-US" dirty="0"/>
          </a:p>
          <a:p>
            <a:r>
              <a:rPr lang="en-US" dirty="0"/>
              <a:t>Survey Link: https://forms.office.com/Pages/ResponsePage.aspx?id=7kagKk6zM0qSt5md8rwKMgQHFBZgtGJLhmec_qllYYpURTZVSVlQUUNaT09RTUJHSlM0VE1ISEFMMyQlQCN0PWcu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9166B4-F274-48D8-A02A-E8252A0CD3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16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C55E-1D42-894E-8B52-0537769274E5}"/>
              </a:ext>
            </a:extLst>
          </p:cNvPr>
          <p:cNvSpPr>
            <a:spLocks noGrp="1"/>
          </p:cNvSpPr>
          <p:nvPr>
            <p:ph type="ctrTitle"/>
          </p:nvPr>
        </p:nvSpPr>
        <p:spPr>
          <a:xfrm>
            <a:off x="5169876" y="3329355"/>
            <a:ext cx="6869723" cy="178080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699BD-5196-2C43-9B11-E6B294AA04D8}"/>
              </a:ext>
            </a:extLst>
          </p:cNvPr>
          <p:cNvSpPr>
            <a:spLocks noGrp="1"/>
          </p:cNvSpPr>
          <p:nvPr>
            <p:ph type="subTitle" idx="1"/>
          </p:nvPr>
        </p:nvSpPr>
        <p:spPr>
          <a:xfrm>
            <a:off x="5169876" y="5228492"/>
            <a:ext cx="6869723" cy="1148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928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862B-D0D9-9747-B9E4-40BACF0249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3D6E5C-11A7-2140-BC57-FD81ECFC1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8A3F-1811-5145-9293-6C89A9EE2F3B}"/>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951483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00A00-C966-CA43-9C44-FA85A221F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74C38-294C-434F-A459-F909900B0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FE5A7-890F-134C-8A21-F9C204C2FDC0}"/>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73614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C55E-1D42-894E-8B52-0537769274E5}"/>
              </a:ext>
            </a:extLst>
          </p:cNvPr>
          <p:cNvSpPr>
            <a:spLocks noGrp="1"/>
          </p:cNvSpPr>
          <p:nvPr>
            <p:ph type="ctrTitle"/>
          </p:nvPr>
        </p:nvSpPr>
        <p:spPr>
          <a:xfrm>
            <a:off x="5169876" y="3329355"/>
            <a:ext cx="6869723" cy="1780808"/>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C699BD-5196-2C43-9B11-E6B294AA04D8}"/>
              </a:ext>
            </a:extLst>
          </p:cNvPr>
          <p:cNvSpPr>
            <a:spLocks noGrp="1"/>
          </p:cNvSpPr>
          <p:nvPr>
            <p:ph type="subTitle" idx="1"/>
          </p:nvPr>
        </p:nvSpPr>
        <p:spPr>
          <a:xfrm>
            <a:off x="5169876" y="5228492"/>
            <a:ext cx="6869723" cy="11488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705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D533-3CF0-D947-ADDF-62C1DD56B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5E0A5-D644-244F-90EB-90F16281E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A4C8-612E-C84C-ABA2-0775BDD579F5}"/>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3541425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BA37-673F-374D-AD24-4A5F6F11F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57FE8-D2D4-7543-9D4C-FF5B4AF19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65A0B-703D-8240-9F05-91C9A840A44C}"/>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2354939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D711-FF47-E741-8891-90DE7238A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9A187-0E5C-2745-840C-9CB192F9C7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26599-D5BB-FA45-ADF0-8DF0B26D5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44FA6-2F21-DB4C-BFBB-56F9094B5B7C}"/>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174839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8594-FA5F-E845-AFE8-EED3580C8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FDDB80-BE00-894D-B694-8FC79E16B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D3886-67E9-FA40-B408-B8E459B424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12B91-A157-0D45-B03F-11F48F992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75DE2-2E9F-AB44-9630-D23F9C30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93EA0-677B-F04E-BA40-7ADC68BDDC4F}"/>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231660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B976-F3D3-F540-A0C2-BA0B240C0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293AB-B515-4C48-9BC1-BA2DFD4A0C3B}"/>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2380419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16375-0C20-6041-952A-59247D8EA9D9}"/>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3374525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499F-0E46-A14D-B9B9-63FD0DF6E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C24DE-C390-1C4E-8ADE-C619A82BB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E575C-3FBB-014A-8976-22E6D566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67F60-E316-B141-8BAA-49ECBF6E8C18}"/>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157327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D533-3CF0-D947-ADDF-62C1DD56B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65E0A5-D644-244F-90EB-90F16281E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2A4C8-612E-C84C-ABA2-0775BDD579F5}"/>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2093708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AFEC-ECD3-6344-B145-EDD87DF1C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703C21-76FD-6D43-B815-4A503F163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37F3A8-727D-9B40-BA3F-0EE99FCC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9B915-30AC-8B43-8B76-94914C4291A0}"/>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3357485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862B-D0D9-9747-B9E4-40BACF0249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3D6E5C-11A7-2140-BC57-FD81ECFC11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8A3F-1811-5145-9293-6C89A9EE2F3B}"/>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1073420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E00A00-C966-CA43-9C44-FA85A221F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74C38-294C-434F-A459-F909900B07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FE5A7-890F-134C-8A21-F9C204C2FDC0}"/>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40584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BA37-673F-374D-AD24-4A5F6F11F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57FE8-D2D4-7543-9D4C-FF5B4AF19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465A0B-703D-8240-9F05-91C9A840A44C}"/>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54344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7D711-FF47-E741-8891-90DE7238A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19A187-0E5C-2745-840C-9CB192F9C7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26599-D5BB-FA45-ADF0-8DF0B26D5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B44FA6-2F21-DB4C-BFBB-56F9094B5B7C}"/>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277177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8594-FA5F-E845-AFE8-EED3580C8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FDDB80-BE00-894D-B694-8FC79E16B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9D3886-67E9-FA40-B408-B8E459B424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12B91-A157-0D45-B03F-11F48F992E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475DE2-2E9F-AB44-9630-D23F9C30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693EA0-677B-F04E-BA40-7ADC68BDDC4F}"/>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207681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B976-F3D3-F540-A0C2-BA0B240C0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293AB-B515-4C48-9BC1-BA2DFD4A0C3B}"/>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82269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16375-0C20-6041-952A-59247D8EA9D9}"/>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1316077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499F-0E46-A14D-B9B9-63FD0DF6EB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FC24DE-C390-1C4E-8ADE-C619A82BBD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E575C-3FBB-014A-8976-22E6D566A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67F60-E316-B141-8BAA-49ECBF6E8C18}"/>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651379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6AFEC-ECD3-6344-B145-EDD87DF1C1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703C21-76FD-6D43-B815-4A503F163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C37F3A8-727D-9B40-BA3F-0EE99FCC0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9B915-30AC-8B43-8B76-94914C4291A0}"/>
              </a:ext>
            </a:extLst>
          </p:cNvPr>
          <p:cNvSpPr>
            <a:spLocks noGrp="1"/>
          </p:cNvSpPr>
          <p:nvPr>
            <p:ph type="dt" sz="half" idx="10"/>
          </p:nvPr>
        </p:nvSpPr>
        <p:spPr/>
        <p:txBody>
          <a:body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18663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E44BB-9781-7D4A-A760-F625CCA1F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A5D5A-F16A-BA42-A0B1-6BA65CF06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1F63E-D7FD-CA4E-885C-9DD81BD3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68433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EE44BB-9781-7D4A-A760-F625CCA1FE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3A5D5A-F16A-BA42-A0B1-6BA65CF06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1F63E-D7FD-CA4E-885C-9DD81BD3A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12810-502F-7449-92CC-532748542C91}" type="datetimeFigureOut">
              <a:rPr lang="en-US" smtClean="0"/>
              <a:t>3/15/2024</a:t>
            </a:fld>
            <a:endParaRPr lang="en-US"/>
          </a:p>
        </p:txBody>
      </p:sp>
    </p:spTree>
    <p:extLst>
      <p:ext uri="{BB962C8B-B14F-4D97-AF65-F5344CB8AC3E}">
        <p14:creationId xmlns:p14="http://schemas.microsoft.com/office/powerpoint/2010/main" val="198319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dcist.com/story/22/09/02/dc-standardized-test-results-achievement-gap/"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2.xml"/><Relationship Id="rId7" Type="http://schemas.openxmlformats.org/officeDocument/2006/relationships/image" Target="../media/image27.jpe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18/10/relationships/comments" Target="../comments/modernComment_186_6DBA7E8D.xml"/><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hyperlink" Target="https://files.eric.ed.gov/fulltext/EJ1174512.pdf" TargetMode="External"/><Relationship Id="rId9" Type="http://schemas.microsoft.com/office/2007/relationships/diagramDrawing" Target="../diagrams/drawing4.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D16A-ED5C-9743-9FFD-C4CDE87FE634}"/>
              </a:ext>
            </a:extLst>
          </p:cNvPr>
          <p:cNvSpPr>
            <a:spLocks noGrp="1"/>
          </p:cNvSpPr>
          <p:nvPr>
            <p:ph type="ctrTitle"/>
          </p:nvPr>
        </p:nvSpPr>
        <p:spPr>
          <a:xfrm>
            <a:off x="4533062" y="4782074"/>
            <a:ext cx="7827667" cy="866936"/>
          </a:xfrm>
        </p:spPr>
        <p:txBody>
          <a:bodyPr>
            <a:noAutofit/>
          </a:bodyPr>
          <a:lstStyle/>
          <a:p>
            <a:r>
              <a:rPr lang="en-US" sz="4400" b="1" dirty="0"/>
              <a:t>Council of the Great City Schools</a:t>
            </a:r>
            <a:br>
              <a:rPr lang="en-US" sz="4400" dirty="0"/>
            </a:br>
            <a:r>
              <a:rPr lang="en-US" sz="4400" dirty="0"/>
              <a:t>Task Force Meeting: Black and Latino Young Men and Boys</a:t>
            </a:r>
            <a:endParaRPr lang="en-US" sz="4400" dirty="0">
              <a:cs typeface="Calibri Light"/>
            </a:endParaRPr>
          </a:p>
        </p:txBody>
      </p:sp>
      <p:sp>
        <p:nvSpPr>
          <p:cNvPr id="3" name="Subtitle 2">
            <a:extLst>
              <a:ext uri="{FF2B5EF4-FFF2-40B4-BE49-F238E27FC236}">
                <a16:creationId xmlns:a16="http://schemas.microsoft.com/office/drawing/2014/main" id="{31E21C7C-412B-E64F-94D2-1FC77B8563AB}"/>
              </a:ext>
            </a:extLst>
          </p:cNvPr>
          <p:cNvSpPr>
            <a:spLocks noGrp="1"/>
          </p:cNvSpPr>
          <p:nvPr>
            <p:ph type="subTitle" idx="1"/>
          </p:nvPr>
        </p:nvSpPr>
        <p:spPr>
          <a:xfrm>
            <a:off x="5012033" y="5709138"/>
            <a:ext cx="6869723" cy="1148862"/>
          </a:xfrm>
        </p:spPr>
        <p:txBody>
          <a:bodyPr vert="horz" lIns="91440" tIns="45720" rIns="91440" bIns="45720" rtlCol="0" anchor="t">
            <a:normAutofit/>
          </a:bodyPr>
          <a:lstStyle/>
          <a:p>
            <a:r>
              <a:rPr lang="en-US" dirty="0">
                <a:cs typeface="Calibri"/>
              </a:rPr>
              <a:t>March 16, 2024</a:t>
            </a:r>
            <a:endParaRPr lang="en-US" dirty="0"/>
          </a:p>
        </p:txBody>
      </p:sp>
    </p:spTree>
    <p:extLst>
      <p:ext uri="{BB962C8B-B14F-4D97-AF65-F5344CB8AC3E}">
        <p14:creationId xmlns:p14="http://schemas.microsoft.com/office/powerpoint/2010/main" val="42822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EBB2-4EF8-BA86-C2B3-CFE27B098BDD}"/>
              </a:ext>
            </a:extLst>
          </p:cNvPr>
          <p:cNvSpPr>
            <a:spLocks noGrp="1"/>
          </p:cNvSpPr>
          <p:nvPr>
            <p:ph type="title"/>
          </p:nvPr>
        </p:nvSpPr>
        <p:spPr>
          <a:xfrm>
            <a:off x="23923" y="429663"/>
            <a:ext cx="12046179" cy="999855"/>
          </a:xfrm>
        </p:spPr>
        <p:txBody>
          <a:bodyPr>
            <a:normAutofit/>
          </a:bodyPr>
          <a:lstStyle/>
          <a:p>
            <a:r>
              <a:rPr lang="en-US" b="1" dirty="0">
                <a:latin typeface="+mn-lt"/>
                <a:ea typeface="+mj-lt"/>
                <a:cs typeface="+mj-lt"/>
              </a:rPr>
              <a:t>DCPS Historical Racial Equity Timeline/Journey</a:t>
            </a:r>
            <a:endParaRPr lang="en-US" dirty="0">
              <a:latin typeface="+mn-lt"/>
              <a:ea typeface="+mj-lt"/>
              <a:cs typeface="+mj-lt"/>
            </a:endParaRPr>
          </a:p>
        </p:txBody>
      </p:sp>
      <p:cxnSp>
        <p:nvCxnSpPr>
          <p:cNvPr id="4" name="Straight Connector 3">
            <a:extLst>
              <a:ext uri="{FF2B5EF4-FFF2-40B4-BE49-F238E27FC236}">
                <a16:creationId xmlns:a16="http://schemas.microsoft.com/office/drawing/2014/main" id="{5F6D7556-3E76-9D4F-646A-81CBA6EC843C}"/>
              </a:ext>
            </a:extLst>
          </p:cNvPr>
          <p:cNvCxnSpPr>
            <a:cxnSpLocks/>
          </p:cNvCxnSpPr>
          <p:nvPr/>
        </p:nvCxnSpPr>
        <p:spPr>
          <a:xfrm>
            <a:off x="242316" y="3773424"/>
            <a:ext cx="11431885" cy="0"/>
          </a:xfrm>
          <a:prstGeom prst="line">
            <a:avLst/>
          </a:prstGeom>
          <a:ln>
            <a:solidFill>
              <a:srgbClr val="B1BAC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127E5D3-C855-3C9D-97A3-4A9B39AB7106}"/>
              </a:ext>
            </a:extLst>
          </p:cNvPr>
          <p:cNvSpPr/>
          <p:nvPr/>
        </p:nvSpPr>
        <p:spPr>
          <a:xfrm flipV="1">
            <a:off x="737217" y="3660382"/>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6" name="Straight Connector 15">
            <a:extLst>
              <a:ext uri="{FF2B5EF4-FFF2-40B4-BE49-F238E27FC236}">
                <a16:creationId xmlns:a16="http://schemas.microsoft.com/office/drawing/2014/main" id="{C2FBE742-81B6-CDE9-0A62-9D1E6A71B20A}"/>
              </a:ext>
            </a:extLst>
          </p:cNvPr>
          <p:cNvCxnSpPr>
            <a:cxnSpLocks/>
          </p:cNvCxnSpPr>
          <p:nvPr/>
        </p:nvCxnSpPr>
        <p:spPr>
          <a:xfrm flipV="1">
            <a:off x="838326" y="3877335"/>
            <a:ext cx="7470" cy="537074"/>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80625D-449B-BD4B-C0D9-C582AA229A53}"/>
              </a:ext>
            </a:extLst>
          </p:cNvPr>
          <p:cNvCxnSpPr>
            <a:cxnSpLocks/>
          </p:cNvCxnSpPr>
          <p:nvPr/>
        </p:nvCxnSpPr>
        <p:spPr>
          <a:xfrm flipH="1" flipV="1">
            <a:off x="3026242" y="2283802"/>
            <a:ext cx="604" cy="1497202"/>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B936984-61BF-AE8A-4390-FA8F957AF0DD}"/>
              </a:ext>
            </a:extLst>
          </p:cNvPr>
          <p:cNvSpPr/>
          <p:nvPr/>
        </p:nvSpPr>
        <p:spPr>
          <a:xfrm flipV="1">
            <a:off x="2895829" y="3660382"/>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4" name="Straight Connector 43">
            <a:extLst>
              <a:ext uri="{FF2B5EF4-FFF2-40B4-BE49-F238E27FC236}">
                <a16:creationId xmlns:a16="http://schemas.microsoft.com/office/drawing/2014/main" id="{D96C35B9-4E15-2A1F-2285-55C995B3991E}"/>
              </a:ext>
            </a:extLst>
          </p:cNvPr>
          <p:cNvCxnSpPr>
            <a:cxnSpLocks/>
          </p:cNvCxnSpPr>
          <p:nvPr/>
        </p:nvCxnSpPr>
        <p:spPr>
          <a:xfrm flipH="1" flipV="1">
            <a:off x="7632802" y="2776667"/>
            <a:ext cx="0" cy="989217"/>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AAEB0EEB-4D4F-D15A-AC70-CA2331B60A7B}"/>
              </a:ext>
            </a:extLst>
          </p:cNvPr>
          <p:cNvSpPr/>
          <p:nvPr/>
        </p:nvSpPr>
        <p:spPr>
          <a:xfrm flipV="1">
            <a:off x="9470585" y="3670028"/>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DFC0020F-269C-EECA-4FDA-1068F61DC3D2}"/>
              </a:ext>
            </a:extLst>
          </p:cNvPr>
          <p:cNvSpPr/>
          <p:nvPr/>
        </p:nvSpPr>
        <p:spPr>
          <a:xfrm flipV="1">
            <a:off x="7532177" y="3640737"/>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Connector 11">
            <a:extLst>
              <a:ext uri="{FF2B5EF4-FFF2-40B4-BE49-F238E27FC236}">
                <a16:creationId xmlns:a16="http://schemas.microsoft.com/office/drawing/2014/main" id="{E0F9E451-5C29-A3BB-8DD1-CFA011A4191E}"/>
              </a:ext>
            </a:extLst>
          </p:cNvPr>
          <p:cNvCxnSpPr>
            <a:cxnSpLocks/>
          </p:cNvCxnSpPr>
          <p:nvPr/>
        </p:nvCxnSpPr>
        <p:spPr>
          <a:xfrm flipV="1">
            <a:off x="9590499" y="3860850"/>
            <a:ext cx="0" cy="47548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198C6A4-0289-ACEB-0879-A920B22C61B2}"/>
              </a:ext>
            </a:extLst>
          </p:cNvPr>
          <p:cNvSpPr txBox="1"/>
          <p:nvPr/>
        </p:nvSpPr>
        <p:spPr>
          <a:xfrm>
            <a:off x="8589396" y="4406264"/>
            <a:ext cx="2699787"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005283"/>
                </a:solidFill>
              </a:rPr>
              <a:t>2022: DCPS Joins Mayor's Office of Racial Equity Action Cohort </a:t>
            </a:r>
            <a:endParaRPr lang="en-US" sz="1400" b="1" dirty="0">
              <a:solidFill>
                <a:srgbClr val="005283"/>
              </a:solidFill>
              <a:cs typeface="Calibri"/>
            </a:endParaRPr>
          </a:p>
          <a:p>
            <a:endParaRPr lang="en-US" sz="1400" b="1" dirty="0">
              <a:solidFill>
                <a:srgbClr val="005283"/>
              </a:solidFill>
              <a:cs typeface="Calibri"/>
            </a:endParaRPr>
          </a:p>
        </p:txBody>
      </p:sp>
      <p:sp>
        <p:nvSpPr>
          <p:cNvPr id="19" name="TextBox 2">
            <a:extLst>
              <a:ext uri="{FF2B5EF4-FFF2-40B4-BE49-F238E27FC236}">
                <a16:creationId xmlns:a16="http://schemas.microsoft.com/office/drawing/2014/main" id="{22C161C1-A026-C008-AAE4-A516066FA446}"/>
              </a:ext>
            </a:extLst>
          </p:cNvPr>
          <p:cNvSpPr txBox="1"/>
          <p:nvPr/>
        </p:nvSpPr>
        <p:spPr>
          <a:xfrm>
            <a:off x="8590741" y="4893272"/>
            <a:ext cx="2762933" cy="11079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5283"/>
                </a:solidFill>
                <a:cs typeface="Calibri"/>
              </a:rPr>
              <a:t>DCPS received a Wallace Foundation grant to create a comprehensive, aligned, and sustainable principal pipeline for equity centered leaders in partnership with local universities, OSSE, and community-based organizations.</a:t>
            </a:r>
          </a:p>
        </p:txBody>
      </p:sp>
      <p:sp>
        <p:nvSpPr>
          <p:cNvPr id="24" name="TextBox 23">
            <a:extLst>
              <a:ext uri="{FF2B5EF4-FFF2-40B4-BE49-F238E27FC236}">
                <a16:creationId xmlns:a16="http://schemas.microsoft.com/office/drawing/2014/main" id="{6118C4D0-8E2B-B020-1AF5-85CB1B25EA4B}"/>
              </a:ext>
            </a:extLst>
          </p:cNvPr>
          <p:cNvSpPr txBox="1"/>
          <p:nvPr/>
        </p:nvSpPr>
        <p:spPr>
          <a:xfrm>
            <a:off x="5663827" y="1539138"/>
            <a:ext cx="3979003"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2022: Launch of Updated School Budget Model</a:t>
            </a:r>
            <a:endParaRPr lang="en-US" sz="1400" b="1">
              <a:solidFill>
                <a:srgbClr val="005283"/>
              </a:solidFill>
              <a:cs typeface="Calibri"/>
            </a:endParaRPr>
          </a:p>
          <a:p>
            <a:endParaRPr lang="en-US" sz="1400" b="1">
              <a:solidFill>
                <a:srgbClr val="005283"/>
              </a:solidFill>
              <a:cs typeface="Calibri"/>
            </a:endParaRPr>
          </a:p>
        </p:txBody>
      </p:sp>
      <p:sp>
        <p:nvSpPr>
          <p:cNvPr id="26" name="TextBox 2">
            <a:extLst>
              <a:ext uri="{FF2B5EF4-FFF2-40B4-BE49-F238E27FC236}">
                <a16:creationId xmlns:a16="http://schemas.microsoft.com/office/drawing/2014/main" id="{E5292C36-627D-CA95-5766-D9957AAB8949}"/>
              </a:ext>
            </a:extLst>
          </p:cNvPr>
          <p:cNvSpPr txBox="1"/>
          <p:nvPr/>
        </p:nvSpPr>
        <p:spPr>
          <a:xfrm>
            <a:off x="5695082" y="1849807"/>
            <a:ext cx="4200136" cy="11079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utilized an updated budget model focused on equity, transparency, and sustainability to allocate resources to schools. Among the features of the updated model are targeted support funds for each student with disabilities and each English Language Learner, as well as additional funds for schools serving the highest percentages of at-risk students. </a:t>
            </a:r>
          </a:p>
        </p:txBody>
      </p:sp>
      <p:sp>
        <p:nvSpPr>
          <p:cNvPr id="6" name="TextBox 5">
            <a:extLst>
              <a:ext uri="{FF2B5EF4-FFF2-40B4-BE49-F238E27FC236}">
                <a16:creationId xmlns:a16="http://schemas.microsoft.com/office/drawing/2014/main" id="{3AD8B4D5-E2D5-EB3D-3D16-842B57CCAF8A}"/>
              </a:ext>
            </a:extLst>
          </p:cNvPr>
          <p:cNvSpPr txBox="1"/>
          <p:nvPr/>
        </p:nvSpPr>
        <p:spPr>
          <a:xfrm>
            <a:off x="4359437" y="4414409"/>
            <a:ext cx="3153128"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Launch of Equity Centered Pipeline Initiative Grant</a:t>
            </a:r>
            <a:endParaRPr lang="en-US" sz="1400" b="1">
              <a:solidFill>
                <a:srgbClr val="005283"/>
              </a:solidFill>
              <a:cs typeface="Calibri"/>
            </a:endParaRPr>
          </a:p>
          <a:p>
            <a:endParaRPr lang="en-US" sz="1400" b="1">
              <a:solidFill>
                <a:srgbClr val="005283"/>
              </a:solidFill>
              <a:cs typeface="Calibri"/>
            </a:endParaRPr>
          </a:p>
        </p:txBody>
      </p:sp>
      <p:sp>
        <p:nvSpPr>
          <p:cNvPr id="8" name="TextBox 2">
            <a:extLst>
              <a:ext uri="{FF2B5EF4-FFF2-40B4-BE49-F238E27FC236}">
                <a16:creationId xmlns:a16="http://schemas.microsoft.com/office/drawing/2014/main" id="{537BFE54-C50D-BCE9-7033-A113DFF8BC0A}"/>
              </a:ext>
            </a:extLst>
          </p:cNvPr>
          <p:cNvSpPr txBox="1"/>
          <p:nvPr/>
        </p:nvSpPr>
        <p:spPr>
          <a:xfrm>
            <a:off x="4360784" y="4949645"/>
            <a:ext cx="3351312" cy="9387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received a Wallace Foundation grant to create a comprehensive, aligned, and sustainable principal pipeline for equity centered leaders in partnership with local universities, OSSE, and community-based organizations.</a:t>
            </a:r>
          </a:p>
        </p:txBody>
      </p:sp>
      <p:cxnSp>
        <p:nvCxnSpPr>
          <p:cNvPr id="7" name="Straight Arrow Connector 6">
            <a:extLst>
              <a:ext uri="{FF2B5EF4-FFF2-40B4-BE49-F238E27FC236}">
                <a16:creationId xmlns:a16="http://schemas.microsoft.com/office/drawing/2014/main" id="{15245DA2-F0D5-8ED9-D2CD-E57E9EAB604F}"/>
              </a:ext>
            </a:extLst>
          </p:cNvPr>
          <p:cNvCxnSpPr/>
          <p:nvPr/>
        </p:nvCxnSpPr>
        <p:spPr>
          <a:xfrm>
            <a:off x="11496542" y="3775853"/>
            <a:ext cx="617517" cy="3959"/>
          </a:xfrm>
          <a:prstGeom prst="straightConnector1">
            <a:avLst/>
          </a:prstGeom>
          <a:ln w="6350">
            <a:solidFill>
              <a:schemeClr val="accent1">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768DDB8-BB40-1244-0A1B-07D4A4334992}"/>
              </a:ext>
            </a:extLst>
          </p:cNvPr>
          <p:cNvSpPr txBox="1"/>
          <p:nvPr/>
        </p:nvSpPr>
        <p:spPr>
          <a:xfrm>
            <a:off x="926402" y="1543500"/>
            <a:ext cx="3104901"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Launch of Management Academy</a:t>
            </a:r>
            <a:endParaRPr lang="en-US" sz="1400" b="1">
              <a:solidFill>
                <a:srgbClr val="005283"/>
              </a:solidFill>
              <a:cs typeface="Calibri"/>
            </a:endParaRPr>
          </a:p>
          <a:p>
            <a:endParaRPr lang="en-US" sz="1400" b="1">
              <a:solidFill>
                <a:srgbClr val="005283"/>
              </a:solidFill>
              <a:cs typeface="Calibri"/>
            </a:endParaRPr>
          </a:p>
        </p:txBody>
      </p:sp>
      <p:sp>
        <p:nvSpPr>
          <p:cNvPr id="13" name="TextBox 2">
            <a:extLst>
              <a:ext uri="{FF2B5EF4-FFF2-40B4-BE49-F238E27FC236}">
                <a16:creationId xmlns:a16="http://schemas.microsoft.com/office/drawing/2014/main" id="{84B9E438-DB3E-530E-5977-D382E4835188}"/>
              </a:ext>
            </a:extLst>
          </p:cNvPr>
          <p:cNvSpPr txBox="1"/>
          <p:nvPr/>
        </p:nvSpPr>
        <p:spPr>
          <a:xfrm>
            <a:off x="927748" y="1847243"/>
            <a:ext cx="3148755" cy="6001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began offering four equity-centered professional development sessions throughout the year for 200+ people managers.</a:t>
            </a:r>
          </a:p>
        </p:txBody>
      </p:sp>
      <p:sp>
        <p:nvSpPr>
          <p:cNvPr id="21" name="TextBox 20">
            <a:extLst>
              <a:ext uri="{FF2B5EF4-FFF2-40B4-BE49-F238E27FC236}">
                <a16:creationId xmlns:a16="http://schemas.microsoft.com/office/drawing/2014/main" id="{1D8B1DB1-54F0-C17B-BBA6-10038171191E}"/>
              </a:ext>
            </a:extLst>
          </p:cNvPr>
          <p:cNvSpPr txBox="1"/>
          <p:nvPr/>
        </p:nvSpPr>
        <p:spPr>
          <a:xfrm>
            <a:off x="236105" y="4480638"/>
            <a:ext cx="3938243"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Launch of Policy Committee &amp; </a:t>
            </a:r>
          </a:p>
          <a:p>
            <a:r>
              <a:rPr lang="en-US" sz="1400" b="1">
                <a:solidFill>
                  <a:srgbClr val="005283"/>
                </a:solidFill>
              </a:rPr>
              <a:t>GARE Framework</a:t>
            </a:r>
            <a:endParaRPr lang="en-US" sz="1400" b="1">
              <a:solidFill>
                <a:srgbClr val="005283"/>
              </a:solidFill>
              <a:cs typeface="Calibri"/>
            </a:endParaRPr>
          </a:p>
          <a:p>
            <a:endParaRPr lang="en-US" sz="1400" b="1">
              <a:solidFill>
                <a:srgbClr val="005283"/>
              </a:solidFill>
              <a:cs typeface="Calibri"/>
            </a:endParaRPr>
          </a:p>
        </p:txBody>
      </p:sp>
      <p:sp>
        <p:nvSpPr>
          <p:cNvPr id="23" name="TextBox 2">
            <a:extLst>
              <a:ext uri="{FF2B5EF4-FFF2-40B4-BE49-F238E27FC236}">
                <a16:creationId xmlns:a16="http://schemas.microsoft.com/office/drawing/2014/main" id="{133FC9C1-0565-44EB-CF22-A40A9A0C184E}"/>
              </a:ext>
            </a:extLst>
          </p:cNvPr>
          <p:cNvSpPr txBox="1"/>
          <p:nvPr/>
        </p:nvSpPr>
        <p:spPr>
          <a:xfrm>
            <a:off x="242647" y="4990883"/>
            <a:ext cx="3996876" cy="110799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launched the Policy Committee, a high-level group of leaders from throughout the agency tasked with setting policy priorities for DCPS and reviewing ongoing policy development. The committee aims to use the Government Alliance on Race &amp; Equity (GARE) Racial Equity Toolkit to integrate explicit consideration of racial equity when creating and reviewing policy.</a:t>
            </a:r>
          </a:p>
        </p:txBody>
      </p:sp>
      <p:sp>
        <p:nvSpPr>
          <p:cNvPr id="5" name="Oval 4">
            <a:extLst>
              <a:ext uri="{FF2B5EF4-FFF2-40B4-BE49-F238E27FC236}">
                <a16:creationId xmlns:a16="http://schemas.microsoft.com/office/drawing/2014/main" id="{716927D9-51E4-EE41-66D6-F503B1E1CD43}"/>
              </a:ext>
            </a:extLst>
          </p:cNvPr>
          <p:cNvSpPr/>
          <p:nvPr/>
        </p:nvSpPr>
        <p:spPr>
          <a:xfrm flipV="1">
            <a:off x="5506255" y="3660382"/>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9" name="Straight Connector 8">
            <a:extLst>
              <a:ext uri="{FF2B5EF4-FFF2-40B4-BE49-F238E27FC236}">
                <a16:creationId xmlns:a16="http://schemas.microsoft.com/office/drawing/2014/main" id="{3F884412-3203-845B-7765-49808902307E}"/>
              </a:ext>
            </a:extLst>
          </p:cNvPr>
          <p:cNvCxnSpPr>
            <a:cxnSpLocks/>
          </p:cNvCxnSpPr>
          <p:nvPr/>
        </p:nvCxnSpPr>
        <p:spPr>
          <a:xfrm flipV="1">
            <a:off x="5635815" y="3745103"/>
            <a:ext cx="0" cy="591227"/>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372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56DB-8793-174E-9208-5577EB3F6BF3}"/>
              </a:ext>
            </a:extLst>
          </p:cNvPr>
          <p:cNvSpPr>
            <a:spLocks noGrp="1"/>
          </p:cNvSpPr>
          <p:nvPr>
            <p:ph type="title"/>
          </p:nvPr>
        </p:nvSpPr>
        <p:spPr>
          <a:xfrm>
            <a:off x="0" y="365125"/>
            <a:ext cx="2331523" cy="1345355"/>
          </a:xfrm>
        </p:spPr>
        <p:txBody>
          <a:bodyPr/>
          <a:lstStyle/>
          <a:p>
            <a:r>
              <a:rPr lang="en-US" b="1" dirty="0">
                <a:cs typeface="Calibri Light"/>
              </a:rPr>
              <a:t>Agenda</a:t>
            </a:r>
            <a:endParaRPr lang="en-US" dirty="0">
              <a:cs typeface="Calibri Light"/>
            </a:endParaRPr>
          </a:p>
        </p:txBody>
      </p:sp>
      <p:sp>
        <p:nvSpPr>
          <p:cNvPr id="3" name="Content Placeholder 2">
            <a:extLst>
              <a:ext uri="{FF2B5EF4-FFF2-40B4-BE49-F238E27FC236}">
                <a16:creationId xmlns:a16="http://schemas.microsoft.com/office/drawing/2014/main" id="{FF860941-4294-BA4F-A112-011FC87201D8}"/>
              </a:ext>
            </a:extLst>
          </p:cNvPr>
          <p:cNvSpPr>
            <a:spLocks noGrp="1"/>
          </p:cNvSpPr>
          <p:nvPr>
            <p:ph idx="1"/>
          </p:nvPr>
        </p:nvSpPr>
        <p:spPr>
          <a:xfrm>
            <a:off x="421847" y="1710480"/>
            <a:ext cx="11054478" cy="4351338"/>
          </a:xfrm>
        </p:spPr>
        <p:txBody>
          <a:bodyPr vert="horz" lIns="91440" tIns="45720" rIns="91440" bIns="45720" rtlCol="0" anchor="t">
            <a:normAutofit/>
          </a:bodyPr>
          <a:lstStyle/>
          <a:p>
            <a:r>
              <a:rPr lang="en-US" dirty="0">
                <a:cs typeface="Calibri"/>
              </a:rPr>
              <a:t>Opener</a:t>
            </a:r>
          </a:p>
          <a:p>
            <a:r>
              <a:rPr lang="en-US" dirty="0">
                <a:cs typeface="Calibri"/>
              </a:rPr>
              <a:t>Where We’ve Been</a:t>
            </a:r>
          </a:p>
          <a:p>
            <a:pPr lvl="1"/>
            <a:r>
              <a:rPr lang="en-US" dirty="0">
                <a:cs typeface="Calibri"/>
              </a:rPr>
              <a:t>DCPS Historical Racial Equity Timeline/Journey</a:t>
            </a:r>
          </a:p>
          <a:p>
            <a:r>
              <a:rPr lang="en-US" b="1" dirty="0">
                <a:cs typeface="Calibri"/>
              </a:rPr>
              <a:t>Where We Are Now</a:t>
            </a:r>
          </a:p>
          <a:p>
            <a:pPr lvl="1"/>
            <a:r>
              <a:rPr lang="en-US" dirty="0">
                <a:cs typeface="Calibri"/>
              </a:rPr>
              <a:t>Student Data</a:t>
            </a:r>
          </a:p>
          <a:p>
            <a:pPr lvl="1"/>
            <a:r>
              <a:rPr lang="en-US" dirty="0">
                <a:cs typeface="Calibri"/>
              </a:rPr>
              <a:t>EMOC Programming</a:t>
            </a:r>
          </a:p>
          <a:p>
            <a:pPr lvl="1"/>
            <a:r>
              <a:rPr lang="en-US" dirty="0">
                <a:cs typeface="Calibri"/>
              </a:rPr>
              <a:t>MEOCC Programming</a:t>
            </a:r>
          </a:p>
          <a:p>
            <a:pPr lvl="1"/>
            <a:r>
              <a:rPr lang="en-US" dirty="0">
                <a:cs typeface="Calibri"/>
              </a:rPr>
              <a:t>ARE-U Programming</a:t>
            </a:r>
          </a:p>
          <a:p>
            <a:r>
              <a:rPr lang="en-US" dirty="0">
                <a:cs typeface="Calibri"/>
              </a:rPr>
              <a:t>Questions and Discussion</a:t>
            </a:r>
          </a:p>
          <a:p>
            <a:pPr marL="0" indent="0">
              <a:buNone/>
            </a:pPr>
            <a:endParaRPr lang="en-US" dirty="0">
              <a:cs typeface="Calibri"/>
            </a:endParaRPr>
          </a:p>
          <a:p>
            <a:pPr marL="457200" lvl="1" indent="0">
              <a:buNone/>
            </a:pPr>
            <a:endParaRPr lang="en-US" dirty="0">
              <a:cs typeface="Calibri"/>
            </a:endParaRPr>
          </a:p>
          <a:p>
            <a:pPr lvl="1"/>
            <a:endParaRPr lang="en-US" dirty="0">
              <a:cs typeface="Calibri"/>
            </a:endParaRPr>
          </a:p>
          <a:p>
            <a:endParaRPr lang="en-US" dirty="0">
              <a:cs typeface="Calibri"/>
            </a:endParaRPr>
          </a:p>
          <a:p>
            <a:endParaRPr lang="en-US" dirty="0">
              <a:cs typeface="Calibri"/>
            </a:endParaRPr>
          </a:p>
        </p:txBody>
      </p:sp>
      <p:pic>
        <p:nvPicPr>
          <p:cNvPr id="1028" name="Picture 4">
            <a:extLst>
              <a:ext uri="{FF2B5EF4-FFF2-40B4-BE49-F238E27FC236}">
                <a16:creationId xmlns:a16="http://schemas.microsoft.com/office/drawing/2014/main" id="{7935B051-7C32-EECA-77A3-21BD057C7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0" y="452475"/>
            <a:ext cx="4550229" cy="59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1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6EAD1-C8E0-E928-4C99-AE106E4BFF35}"/>
              </a:ext>
            </a:extLst>
          </p:cNvPr>
          <p:cNvSpPr>
            <a:spLocks noGrp="1"/>
          </p:cNvSpPr>
          <p:nvPr>
            <p:ph type="title"/>
          </p:nvPr>
        </p:nvSpPr>
        <p:spPr>
          <a:xfrm>
            <a:off x="0" y="444613"/>
            <a:ext cx="10515600" cy="1325563"/>
          </a:xfrm>
        </p:spPr>
        <p:txBody>
          <a:bodyPr/>
          <a:lstStyle/>
          <a:p>
            <a:r>
              <a:rPr lang="en-US" b="1" dirty="0"/>
              <a:t>Fast Facts</a:t>
            </a:r>
          </a:p>
        </p:txBody>
      </p:sp>
      <p:pic>
        <p:nvPicPr>
          <p:cNvPr id="7" name="Picture 6">
            <a:extLst>
              <a:ext uri="{FF2B5EF4-FFF2-40B4-BE49-F238E27FC236}">
                <a16:creationId xmlns:a16="http://schemas.microsoft.com/office/drawing/2014/main" id="{FB650121-F6A6-B4F5-873F-E0B59360F1F5}"/>
              </a:ext>
            </a:extLst>
          </p:cNvPr>
          <p:cNvPicPr>
            <a:picLocks noChangeAspect="1"/>
          </p:cNvPicPr>
          <p:nvPr/>
        </p:nvPicPr>
        <p:blipFill>
          <a:blip r:embed="rId2"/>
          <a:stretch>
            <a:fillRect/>
          </a:stretch>
        </p:blipFill>
        <p:spPr>
          <a:xfrm>
            <a:off x="0" y="1506969"/>
            <a:ext cx="7034893" cy="2494325"/>
          </a:xfrm>
          <a:prstGeom prst="rect">
            <a:avLst/>
          </a:prstGeom>
        </p:spPr>
      </p:pic>
      <p:pic>
        <p:nvPicPr>
          <p:cNvPr id="11" name="Picture 10">
            <a:extLst>
              <a:ext uri="{FF2B5EF4-FFF2-40B4-BE49-F238E27FC236}">
                <a16:creationId xmlns:a16="http://schemas.microsoft.com/office/drawing/2014/main" id="{9F9CA83F-17E3-5CBF-3919-130E1B797D16}"/>
              </a:ext>
            </a:extLst>
          </p:cNvPr>
          <p:cNvPicPr>
            <a:picLocks noChangeAspect="1"/>
          </p:cNvPicPr>
          <p:nvPr/>
        </p:nvPicPr>
        <p:blipFill>
          <a:blip r:embed="rId3"/>
          <a:stretch>
            <a:fillRect/>
          </a:stretch>
        </p:blipFill>
        <p:spPr>
          <a:xfrm>
            <a:off x="7426779" y="1506969"/>
            <a:ext cx="4438650" cy="4019550"/>
          </a:xfrm>
          <a:prstGeom prst="rect">
            <a:avLst/>
          </a:prstGeom>
        </p:spPr>
      </p:pic>
      <p:pic>
        <p:nvPicPr>
          <p:cNvPr id="15" name="Picture 14">
            <a:extLst>
              <a:ext uri="{FF2B5EF4-FFF2-40B4-BE49-F238E27FC236}">
                <a16:creationId xmlns:a16="http://schemas.microsoft.com/office/drawing/2014/main" id="{C194F82E-E242-0436-E55A-78BA5772D094}"/>
              </a:ext>
            </a:extLst>
          </p:cNvPr>
          <p:cNvPicPr>
            <a:picLocks noChangeAspect="1"/>
          </p:cNvPicPr>
          <p:nvPr/>
        </p:nvPicPr>
        <p:blipFill>
          <a:blip r:embed="rId4"/>
          <a:stretch>
            <a:fillRect/>
          </a:stretch>
        </p:blipFill>
        <p:spPr>
          <a:xfrm>
            <a:off x="0" y="4128947"/>
            <a:ext cx="7034893" cy="2208939"/>
          </a:xfrm>
          <a:prstGeom prst="rect">
            <a:avLst/>
          </a:prstGeom>
        </p:spPr>
      </p:pic>
    </p:spTree>
    <p:extLst>
      <p:ext uri="{BB962C8B-B14F-4D97-AF65-F5344CB8AC3E}">
        <p14:creationId xmlns:p14="http://schemas.microsoft.com/office/powerpoint/2010/main" val="16971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1419-0093-CF8D-83C5-D25687551B10}"/>
              </a:ext>
            </a:extLst>
          </p:cNvPr>
          <p:cNvSpPr>
            <a:spLocks noGrp="1"/>
          </p:cNvSpPr>
          <p:nvPr>
            <p:ph type="title"/>
          </p:nvPr>
        </p:nvSpPr>
        <p:spPr>
          <a:xfrm>
            <a:off x="0" y="374360"/>
            <a:ext cx="10515600" cy="1325563"/>
          </a:xfrm>
        </p:spPr>
        <p:txBody>
          <a:bodyPr/>
          <a:lstStyle/>
          <a:p>
            <a:r>
              <a:rPr lang="en-US" b="1" dirty="0"/>
              <a:t>Loved, Challenged, Prepared</a:t>
            </a:r>
          </a:p>
        </p:txBody>
      </p:sp>
      <p:pic>
        <p:nvPicPr>
          <p:cNvPr id="7" name="Content Placeholder 6">
            <a:extLst>
              <a:ext uri="{FF2B5EF4-FFF2-40B4-BE49-F238E27FC236}">
                <a16:creationId xmlns:a16="http://schemas.microsoft.com/office/drawing/2014/main" id="{D0801A0B-ED7E-D5A2-D9A8-1899E24A3A77}"/>
              </a:ext>
            </a:extLst>
          </p:cNvPr>
          <p:cNvPicPr>
            <a:picLocks noGrp="1" noChangeAspect="1"/>
          </p:cNvPicPr>
          <p:nvPr>
            <p:ph idx="1"/>
          </p:nvPr>
        </p:nvPicPr>
        <p:blipFill>
          <a:blip r:embed="rId2"/>
          <a:stretch>
            <a:fillRect/>
          </a:stretch>
        </p:blipFill>
        <p:spPr>
          <a:xfrm>
            <a:off x="8545016" y="524248"/>
            <a:ext cx="3545878" cy="5968627"/>
          </a:xfrm>
        </p:spPr>
      </p:pic>
      <p:pic>
        <p:nvPicPr>
          <p:cNvPr id="5" name="Picture 4">
            <a:extLst>
              <a:ext uri="{FF2B5EF4-FFF2-40B4-BE49-F238E27FC236}">
                <a16:creationId xmlns:a16="http://schemas.microsoft.com/office/drawing/2014/main" id="{4D820F63-3F55-1C44-5981-44AED8601290}"/>
              </a:ext>
            </a:extLst>
          </p:cNvPr>
          <p:cNvPicPr>
            <a:picLocks noChangeAspect="1"/>
          </p:cNvPicPr>
          <p:nvPr/>
        </p:nvPicPr>
        <p:blipFill>
          <a:blip r:embed="rId3"/>
          <a:stretch>
            <a:fillRect/>
          </a:stretch>
        </p:blipFill>
        <p:spPr>
          <a:xfrm>
            <a:off x="539666" y="1688607"/>
            <a:ext cx="7268256" cy="3974061"/>
          </a:xfrm>
          <a:prstGeom prst="rect">
            <a:avLst/>
          </a:prstGeom>
        </p:spPr>
      </p:pic>
      <p:sp>
        <p:nvSpPr>
          <p:cNvPr id="8" name="Rectangle 7">
            <a:extLst>
              <a:ext uri="{FF2B5EF4-FFF2-40B4-BE49-F238E27FC236}">
                <a16:creationId xmlns:a16="http://schemas.microsoft.com/office/drawing/2014/main" id="{E56734D3-82F3-A80B-AB94-99B19EDFA2B0}"/>
              </a:ext>
            </a:extLst>
          </p:cNvPr>
          <p:cNvSpPr/>
          <p:nvPr/>
        </p:nvSpPr>
        <p:spPr>
          <a:xfrm>
            <a:off x="8703127" y="1766900"/>
            <a:ext cx="2615902" cy="292593"/>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728CE5A-C073-3B2F-5B3F-3CF824919484}"/>
              </a:ext>
            </a:extLst>
          </p:cNvPr>
          <p:cNvSpPr/>
          <p:nvPr/>
        </p:nvSpPr>
        <p:spPr>
          <a:xfrm>
            <a:off x="8703127" y="2744209"/>
            <a:ext cx="2615902" cy="401350"/>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61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AD31B-6122-A259-8333-82B143AA3B54}"/>
              </a:ext>
            </a:extLst>
          </p:cNvPr>
          <p:cNvSpPr>
            <a:spLocks noGrp="1"/>
          </p:cNvSpPr>
          <p:nvPr>
            <p:ph type="title"/>
          </p:nvPr>
        </p:nvSpPr>
        <p:spPr>
          <a:xfrm>
            <a:off x="0" y="272231"/>
            <a:ext cx="10515600" cy="1325563"/>
          </a:xfrm>
        </p:spPr>
        <p:txBody>
          <a:bodyPr/>
          <a:lstStyle/>
          <a:p>
            <a:r>
              <a:rPr lang="en-US" b="1" dirty="0"/>
              <a:t>Sense of Belonging</a:t>
            </a:r>
          </a:p>
        </p:txBody>
      </p:sp>
      <p:pic>
        <p:nvPicPr>
          <p:cNvPr id="5" name="Picture 4">
            <a:extLst>
              <a:ext uri="{FF2B5EF4-FFF2-40B4-BE49-F238E27FC236}">
                <a16:creationId xmlns:a16="http://schemas.microsoft.com/office/drawing/2014/main" id="{E2FEC95A-CF3B-0FDA-F549-2625097B9D27}"/>
              </a:ext>
            </a:extLst>
          </p:cNvPr>
          <p:cNvPicPr>
            <a:picLocks noChangeAspect="1"/>
          </p:cNvPicPr>
          <p:nvPr/>
        </p:nvPicPr>
        <p:blipFill>
          <a:blip r:embed="rId3"/>
          <a:stretch>
            <a:fillRect/>
          </a:stretch>
        </p:blipFill>
        <p:spPr>
          <a:xfrm>
            <a:off x="5704114" y="1406515"/>
            <a:ext cx="6047482" cy="2468670"/>
          </a:xfrm>
          <a:prstGeom prst="rect">
            <a:avLst/>
          </a:prstGeom>
        </p:spPr>
      </p:pic>
      <p:pic>
        <p:nvPicPr>
          <p:cNvPr id="7" name="Picture 6">
            <a:extLst>
              <a:ext uri="{FF2B5EF4-FFF2-40B4-BE49-F238E27FC236}">
                <a16:creationId xmlns:a16="http://schemas.microsoft.com/office/drawing/2014/main" id="{AA1A2715-7C34-1513-998F-8E04E55534DD}"/>
              </a:ext>
            </a:extLst>
          </p:cNvPr>
          <p:cNvPicPr>
            <a:picLocks noChangeAspect="1"/>
          </p:cNvPicPr>
          <p:nvPr/>
        </p:nvPicPr>
        <p:blipFill>
          <a:blip r:embed="rId4"/>
          <a:stretch>
            <a:fillRect/>
          </a:stretch>
        </p:blipFill>
        <p:spPr>
          <a:xfrm>
            <a:off x="708016" y="1377145"/>
            <a:ext cx="4463143" cy="5355772"/>
          </a:xfrm>
          <a:prstGeom prst="rect">
            <a:avLst/>
          </a:prstGeom>
        </p:spPr>
      </p:pic>
      <p:sp>
        <p:nvSpPr>
          <p:cNvPr id="9" name="TextBox 13">
            <a:extLst>
              <a:ext uri="{FF2B5EF4-FFF2-40B4-BE49-F238E27FC236}">
                <a16:creationId xmlns:a16="http://schemas.microsoft.com/office/drawing/2014/main" id="{F31D681F-4731-8602-16D1-6FF6CE6705A6}"/>
              </a:ext>
            </a:extLst>
          </p:cNvPr>
          <p:cNvSpPr txBox="1"/>
          <p:nvPr/>
        </p:nvSpPr>
        <p:spPr>
          <a:xfrm>
            <a:off x="6301936" y="4346687"/>
            <a:ext cx="544966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cs typeface="Arial" panose="020B0604020202020204" pitchFamily="34" charset="0"/>
              </a:rPr>
              <a:t>What does this data make you </a:t>
            </a:r>
            <a:r>
              <a:rPr lang="en-US" sz="2000" b="1" dirty="0">
                <a:cs typeface="Arial" panose="020B0604020202020204" pitchFamily="34" charset="0"/>
              </a:rPr>
              <a:t>THINK</a:t>
            </a:r>
            <a:r>
              <a:rPr lang="en-US" sz="2000" dirty="0">
                <a:cs typeface="Arial" panose="020B0604020202020204" pitchFamily="34" charset="0"/>
              </a:rPr>
              <a:t>? </a:t>
            </a:r>
          </a:p>
          <a:p>
            <a:endParaRPr lang="en-US" sz="2000" dirty="0">
              <a:cs typeface="Arial" panose="020B0604020202020204" pitchFamily="34" charset="0"/>
            </a:endParaRPr>
          </a:p>
          <a:p>
            <a:r>
              <a:rPr lang="en-US" sz="2000" dirty="0">
                <a:cs typeface="Arial" panose="020B0604020202020204" pitchFamily="34" charset="0"/>
              </a:rPr>
              <a:t>What does this data make you </a:t>
            </a:r>
            <a:r>
              <a:rPr lang="en-US" sz="2000" b="1" dirty="0">
                <a:cs typeface="Arial" panose="020B0604020202020204" pitchFamily="34" charset="0"/>
              </a:rPr>
              <a:t>FEEL</a:t>
            </a:r>
            <a:r>
              <a:rPr lang="en-US" sz="2000" dirty="0">
                <a:cs typeface="Arial" panose="020B0604020202020204" pitchFamily="34" charset="0"/>
              </a:rPr>
              <a:t>? </a:t>
            </a:r>
          </a:p>
          <a:p>
            <a:endParaRPr lang="en-US" sz="2000" dirty="0">
              <a:cs typeface="Arial" panose="020B0604020202020204" pitchFamily="34" charset="0"/>
            </a:endParaRPr>
          </a:p>
          <a:p>
            <a:r>
              <a:rPr lang="en-US" sz="2000" dirty="0">
                <a:cs typeface="Arial" panose="020B0604020202020204" pitchFamily="34" charset="0"/>
              </a:rPr>
              <a:t>What does this data make you </a:t>
            </a:r>
            <a:r>
              <a:rPr lang="en-US" sz="2000" b="1" dirty="0">
                <a:cs typeface="Arial" panose="020B0604020202020204" pitchFamily="34" charset="0"/>
              </a:rPr>
              <a:t>WONDER</a:t>
            </a:r>
            <a:r>
              <a:rPr lang="en-US" sz="2000" dirty="0">
                <a:cs typeface="Arial" panose="020B0604020202020204" pitchFamily="34" charset="0"/>
              </a:rPr>
              <a:t>? </a:t>
            </a:r>
          </a:p>
        </p:txBody>
      </p:sp>
      <p:sp>
        <p:nvSpPr>
          <p:cNvPr id="10" name="Rectangle 9">
            <a:extLst>
              <a:ext uri="{FF2B5EF4-FFF2-40B4-BE49-F238E27FC236}">
                <a16:creationId xmlns:a16="http://schemas.microsoft.com/office/drawing/2014/main" id="{C00609A9-1CD8-2429-76F6-90AEDB18B3F7}"/>
              </a:ext>
            </a:extLst>
          </p:cNvPr>
          <p:cNvSpPr/>
          <p:nvPr/>
        </p:nvSpPr>
        <p:spPr>
          <a:xfrm>
            <a:off x="838200" y="2939143"/>
            <a:ext cx="4038600" cy="489857"/>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529FF5-6CF0-E5F2-527F-C3B3B9CCCA5E}"/>
              </a:ext>
            </a:extLst>
          </p:cNvPr>
          <p:cNvSpPr/>
          <p:nvPr/>
        </p:nvSpPr>
        <p:spPr>
          <a:xfrm>
            <a:off x="838200" y="3810102"/>
            <a:ext cx="4038600" cy="489857"/>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9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55CD-9D66-487A-A8DB-2582DC14732F}"/>
              </a:ext>
            </a:extLst>
          </p:cNvPr>
          <p:cNvSpPr>
            <a:spLocks noGrp="1"/>
          </p:cNvSpPr>
          <p:nvPr>
            <p:ph type="title"/>
          </p:nvPr>
        </p:nvSpPr>
        <p:spPr>
          <a:xfrm>
            <a:off x="0" y="206610"/>
            <a:ext cx="9145385" cy="1325563"/>
          </a:xfrm>
        </p:spPr>
        <p:txBody>
          <a:bodyPr>
            <a:normAutofit/>
          </a:bodyPr>
          <a:lstStyle/>
          <a:p>
            <a:r>
              <a:rPr lang="en-US" sz="4000" b="1" dirty="0">
                <a:latin typeface="calibri light"/>
                <a:cs typeface="calibri light"/>
              </a:rPr>
              <a:t>Student Programming Goals</a:t>
            </a:r>
          </a:p>
        </p:txBody>
      </p:sp>
      <p:sp>
        <p:nvSpPr>
          <p:cNvPr id="6" name="Rectangle 5">
            <a:extLst>
              <a:ext uri="{FF2B5EF4-FFF2-40B4-BE49-F238E27FC236}">
                <a16:creationId xmlns:a16="http://schemas.microsoft.com/office/drawing/2014/main" id="{912D5D93-5191-4F12-AC84-7D3582A1FA69}"/>
              </a:ext>
            </a:extLst>
          </p:cNvPr>
          <p:cNvSpPr/>
          <p:nvPr/>
        </p:nvSpPr>
        <p:spPr>
          <a:xfrm>
            <a:off x="100042" y="1157001"/>
            <a:ext cx="11392047" cy="5109091"/>
          </a:xfrm>
          <a:prstGeom prst="rect">
            <a:avLst/>
          </a:prstGeom>
        </p:spPr>
        <p:txBody>
          <a:bodyPr wrap="square" lIns="91440" tIns="45720" rIns="91440" bIns="45720" anchor="t">
            <a:spAutoFit/>
          </a:bodyPr>
          <a:lstStyle/>
          <a:p>
            <a:r>
              <a:rPr lang="en-US" sz="2200" dirty="0">
                <a:ea typeface="+mn-lt"/>
                <a:cs typeface="+mn-lt"/>
              </a:rPr>
              <a:t>The Equity Strategy and Programming's student programs </a:t>
            </a:r>
            <a:r>
              <a:rPr lang="en-US" sz="2200" b="1" dirty="0">
                <a:ea typeface="+mn-lt"/>
                <a:cs typeface="+mn-lt"/>
              </a:rPr>
              <a:t>promote equity and centering the whole child</a:t>
            </a:r>
            <a:r>
              <a:rPr lang="en-US" sz="2200" dirty="0">
                <a:ea typeface="+mn-lt"/>
                <a:cs typeface="+mn-lt"/>
              </a:rPr>
              <a:t> at DCPS by implementing innovative, </a:t>
            </a:r>
            <a:r>
              <a:rPr lang="en-US" sz="2200" b="1" dirty="0">
                <a:ea typeface="+mn-lt"/>
                <a:cs typeface="+mn-lt"/>
              </a:rPr>
              <a:t>student-centered learning experiences</a:t>
            </a:r>
            <a:r>
              <a:rPr lang="en-US" sz="2200" dirty="0">
                <a:ea typeface="+mn-lt"/>
                <a:cs typeface="+mn-lt"/>
              </a:rPr>
              <a:t> designed to </a:t>
            </a:r>
            <a:r>
              <a:rPr lang="en-US" sz="2200" b="1" dirty="0">
                <a:ea typeface="+mn-lt"/>
                <a:cs typeface="+mn-lt"/>
              </a:rPr>
              <a:t>position students furthest away</a:t>
            </a:r>
            <a:r>
              <a:rPr lang="en-US" sz="2200" dirty="0">
                <a:ea typeface="+mn-lt"/>
                <a:cs typeface="+mn-lt"/>
              </a:rPr>
              <a:t> from opportunity with the skills and platform to amplify their voices and actively challenge the status quo.</a:t>
            </a:r>
            <a:endParaRPr lang="en-US" sz="2200" dirty="0">
              <a:ea typeface="+mn-lt"/>
              <a:cs typeface="Calibri" panose="020F0502020204030204" pitchFamily="34" charset="0"/>
            </a:endParaRPr>
          </a:p>
          <a:p>
            <a:endParaRPr lang="en-US" sz="1400" dirty="0">
              <a:ea typeface="+mn-lt"/>
              <a:cs typeface="Calibri" panose="020F0502020204030204" pitchFamily="34" charset="0"/>
            </a:endParaRPr>
          </a:p>
          <a:p>
            <a:r>
              <a:rPr lang="en-US" sz="2200" dirty="0">
                <a:ea typeface="+mn-lt"/>
                <a:cs typeface="+mn-lt"/>
              </a:rPr>
              <a:t>The objectives of these programs are to:</a:t>
            </a:r>
            <a:endParaRPr lang="en-US" sz="2200" dirty="0">
              <a:ea typeface="+mn-lt"/>
              <a:cs typeface="calibri light"/>
            </a:endParaRPr>
          </a:p>
          <a:p>
            <a:pPr marL="800100" lvl="1" indent="-342900">
              <a:buFont typeface="Courier New"/>
              <a:buChar char="o"/>
            </a:pPr>
            <a:r>
              <a:rPr lang="en-US" sz="2000" dirty="0">
                <a:ea typeface="+mn-lt"/>
                <a:cs typeface="+mn-lt"/>
              </a:rPr>
              <a:t>Sharpen their leadership skills</a:t>
            </a:r>
            <a:endParaRPr lang="en-US" sz="2000" dirty="0">
              <a:ea typeface="+mn-lt"/>
              <a:cs typeface="calibri light"/>
            </a:endParaRPr>
          </a:p>
          <a:p>
            <a:pPr marL="800100" lvl="1" indent="-342900">
              <a:buFont typeface="Courier New"/>
              <a:buChar char="o"/>
            </a:pPr>
            <a:r>
              <a:rPr lang="en-US" sz="2000" dirty="0">
                <a:ea typeface="+mn-lt"/>
                <a:cs typeface="+mn-lt"/>
              </a:rPr>
              <a:t>Amplify their voice</a:t>
            </a:r>
            <a:endParaRPr lang="en-US" sz="2000" dirty="0">
              <a:ea typeface="+mn-lt"/>
              <a:cs typeface="calibri light"/>
            </a:endParaRPr>
          </a:p>
          <a:p>
            <a:pPr marL="800100" lvl="1" indent="-342900">
              <a:buFont typeface="Courier New"/>
              <a:buChar char="o"/>
            </a:pPr>
            <a:r>
              <a:rPr lang="en-US" sz="2000" dirty="0">
                <a:ea typeface="+mn-lt"/>
                <a:cs typeface="+mn-lt"/>
              </a:rPr>
              <a:t>Deepen their understanding of self</a:t>
            </a:r>
            <a:endParaRPr lang="en-US" sz="2000" dirty="0">
              <a:cs typeface="calibri light"/>
            </a:endParaRPr>
          </a:p>
          <a:p>
            <a:pPr marL="800100" lvl="1" indent="-342900">
              <a:buFont typeface="Courier New"/>
              <a:buChar char="o"/>
            </a:pPr>
            <a:r>
              <a:rPr lang="en-US" sz="2000" dirty="0">
                <a:ea typeface="+mn-lt"/>
                <a:cs typeface="+mn-lt"/>
              </a:rPr>
              <a:t>Create safe space for students to explore activities that address their social/emotional/mental well-being </a:t>
            </a:r>
            <a:endParaRPr lang="en-US" sz="2000" dirty="0">
              <a:ea typeface="+mn-lt"/>
              <a:cs typeface="calibri light"/>
            </a:endParaRPr>
          </a:p>
          <a:p>
            <a:pPr lvl="1"/>
            <a:endParaRPr lang="en-US" sz="1400" dirty="0">
              <a:cs typeface="calibri light"/>
            </a:endParaRPr>
          </a:p>
          <a:p>
            <a:r>
              <a:rPr lang="en-US" sz="2200" dirty="0">
                <a:cs typeface="calibri light"/>
              </a:rPr>
              <a:t>This work is implemented through workshops, mentoring, speakers, conferences/engagement opportunities for students, experiential learning and academic enrichment. The program activities help contribute to DCPS goal to ensure 100% of students feel loved, challenged and prepared.</a:t>
            </a:r>
            <a:endParaRPr lang="en-US" sz="2200" dirty="0"/>
          </a:p>
        </p:txBody>
      </p:sp>
    </p:spTree>
    <p:extLst>
      <p:ext uri="{BB962C8B-B14F-4D97-AF65-F5344CB8AC3E}">
        <p14:creationId xmlns:p14="http://schemas.microsoft.com/office/powerpoint/2010/main" val="220373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52E1-02DD-59E4-ADFE-5E74698CCA57}"/>
              </a:ext>
            </a:extLst>
          </p:cNvPr>
          <p:cNvSpPr>
            <a:spLocks noGrp="1"/>
          </p:cNvSpPr>
          <p:nvPr>
            <p:ph type="title"/>
          </p:nvPr>
        </p:nvSpPr>
        <p:spPr>
          <a:xfrm>
            <a:off x="0" y="329294"/>
            <a:ext cx="10515600" cy="1325563"/>
          </a:xfrm>
        </p:spPr>
        <p:txBody>
          <a:bodyPr/>
          <a:lstStyle/>
          <a:p>
            <a:r>
              <a:rPr lang="en-US" b="1" dirty="0"/>
              <a:t>EMOC’s Objectives</a:t>
            </a:r>
          </a:p>
        </p:txBody>
      </p:sp>
      <p:graphicFrame>
        <p:nvGraphicFramePr>
          <p:cNvPr id="4" name="Content Placeholder 4">
            <a:extLst>
              <a:ext uri="{FF2B5EF4-FFF2-40B4-BE49-F238E27FC236}">
                <a16:creationId xmlns:a16="http://schemas.microsoft.com/office/drawing/2014/main" id="{076C405E-16A6-E925-AF53-9E24A64455E3}"/>
              </a:ext>
            </a:extLst>
          </p:cNvPr>
          <p:cNvGraphicFramePr>
            <a:graphicFrameLocks noGrp="1"/>
          </p:cNvGraphicFramePr>
          <p:nvPr>
            <p:extLst>
              <p:ext uri="{D42A27DB-BD31-4B8C-83A1-F6EECF244321}">
                <p14:modId xmlns:p14="http://schemas.microsoft.com/office/powerpoint/2010/main" val="680574306"/>
              </p:ext>
            </p:extLst>
          </p:nvPr>
        </p:nvGraphicFramePr>
        <p:xfrm>
          <a:off x="582498" y="406969"/>
          <a:ext cx="1073308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37B8D10-221D-8CF8-143D-31C78B3AF867}"/>
              </a:ext>
            </a:extLst>
          </p:cNvPr>
          <p:cNvSpPr txBox="1"/>
          <p:nvPr/>
        </p:nvSpPr>
        <p:spPr>
          <a:xfrm>
            <a:off x="421878" y="3650264"/>
            <a:ext cx="2911871" cy="2585323"/>
          </a:xfrm>
          <a:prstGeom prst="rect">
            <a:avLst/>
          </a:prstGeom>
          <a:noFill/>
        </p:spPr>
        <p:txBody>
          <a:bodyPr wrap="square">
            <a:spAutoFit/>
          </a:bodyPr>
          <a:lstStyle/>
          <a:p>
            <a:r>
              <a:rPr lang="en-US" dirty="0"/>
              <a:t>EMOC engagements provide </a:t>
            </a:r>
          </a:p>
          <a:p>
            <a:r>
              <a:rPr lang="en-US" b="1" dirty="0"/>
              <a:t>opportunities for students to engage with peers, staff, and community leaders to learn more about positive social change leadership </a:t>
            </a:r>
            <a:r>
              <a:rPr lang="en-US" dirty="0"/>
              <a:t>and what it means to utilize their voice as students and members of the community. </a:t>
            </a:r>
          </a:p>
        </p:txBody>
      </p:sp>
      <p:sp>
        <p:nvSpPr>
          <p:cNvPr id="10" name="TextBox 9">
            <a:extLst>
              <a:ext uri="{FF2B5EF4-FFF2-40B4-BE49-F238E27FC236}">
                <a16:creationId xmlns:a16="http://schemas.microsoft.com/office/drawing/2014/main" id="{8BF44E65-A475-182C-BF56-D1AF85837C1B}"/>
              </a:ext>
            </a:extLst>
          </p:cNvPr>
          <p:cNvSpPr txBox="1"/>
          <p:nvPr/>
        </p:nvSpPr>
        <p:spPr>
          <a:xfrm>
            <a:off x="3502478" y="3650264"/>
            <a:ext cx="2424793" cy="2585323"/>
          </a:xfrm>
          <a:prstGeom prst="rect">
            <a:avLst/>
          </a:prstGeom>
          <a:noFill/>
        </p:spPr>
        <p:txBody>
          <a:bodyPr wrap="square">
            <a:spAutoFit/>
          </a:bodyPr>
          <a:lstStyle/>
          <a:p>
            <a:r>
              <a:rPr lang="en-US" dirty="0"/>
              <a:t>EMOC provides students with </a:t>
            </a:r>
            <a:r>
              <a:rPr lang="en-US" b="1" dirty="0"/>
              <a:t>the opportunity to develop positive views of their own identities, to </a:t>
            </a:r>
          </a:p>
          <a:p>
            <a:r>
              <a:rPr lang="en-US" b="1" dirty="0"/>
              <a:t>live authentically and engage in empathy</a:t>
            </a:r>
            <a:r>
              <a:rPr lang="en-US" dirty="0"/>
              <a:t> for other individuals and their lived experiences.</a:t>
            </a:r>
          </a:p>
        </p:txBody>
      </p:sp>
      <p:sp>
        <p:nvSpPr>
          <p:cNvPr id="12" name="TextBox 11">
            <a:extLst>
              <a:ext uri="{FF2B5EF4-FFF2-40B4-BE49-F238E27FC236}">
                <a16:creationId xmlns:a16="http://schemas.microsoft.com/office/drawing/2014/main" id="{519EB78A-3D32-EBED-6544-E6F7430AA032}"/>
              </a:ext>
            </a:extLst>
          </p:cNvPr>
          <p:cNvSpPr txBox="1"/>
          <p:nvPr/>
        </p:nvSpPr>
        <p:spPr>
          <a:xfrm>
            <a:off x="6096000" y="3650264"/>
            <a:ext cx="2789466" cy="2585323"/>
          </a:xfrm>
          <a:prstGeom prst="rect">
            <a:avLst/>
          </a:prstGeom>
          <a:noFill/>
        </p:spPr>
        <p:txBody>
          <a:bodyPr wrap="square">
            <a:spAutoFit/>
          </a:bodyPr>
          <a:lstStyle/>
          <a:p>
            <a:r>
              <a:rPr lang="en-US" dirty="0"/>
              <a:t>Through EMOC, students explore various topics of </a:t>
            </a:r>
            <a:r>
              <a:rPr lang="en-US" b="1" dirty="0"/>
              <a:t>personal mental, physical, and social-emotional health.</a:t>
            </a:r>
            <a:r>
              <a:rPr lang="en-US" dirty="0"/>
              <a:t> Our programs also explore positive relationship building, conflict resolution, and self-care.</a:t>
            </a:r>
          </a:p>
        </p:txBody>
      </p:sp>
      <p:sp>
        <p:nvSpPr>
          <p:cNvPr id="13" name="TextBox 12">
            <a:extLst>
              <a:ext uri="{FF2B5EF4-FFF2-40B4-BE49-F238E27FC236}">
                <a16:creationId xmlns:a16="http://schemas.microsoft.com/office/drawing/2014/main" id="{3D53EC5D-7159-0298-A4D1-E67BC5F01F7C}"/>
              </a:ext>
            </a:extLst>
          </p:cNvPr>
          <p:cNvSpPr txBox="1"/>
          <p:nvPr/>
        </p:nvSpPr>
        <p:spPr>
          <a:xfrm>
            <a:off x="8885466" y="3591642"/>
            <a:ext cx="3039831" cy="2862322"/>
          </a:xfrm>
          <a:prstGeom prst="rect">
            <a:avLst/>
          </a:prstGeom>
          <a:noFill/>
        </p:spPr>
        <p:txBody>
          <a:bodyPr wrap="square">
            <a:spAutoFit/>
          </a:bodyPr>
          <a:lstStyle/>
          <a:p>
            <a:r>
              <a:rPr lang="en-US" dirty="0"/>
              <a:t> We aim to </a:t>
            </a:r>
            <a:r>
              <a:rPr lang="en-US" b="1" dirty="0"/>
              <a:t>build and enrich member’s view of community; not just in their </a:t>
            </a:r>
          </a:p>
          <a:p>
            <a:r>
              <a:rPr lang="en-US" b="1" dirty="0"/>
              <a:t>schools but of the District. </a:t>
            </a:r>
          </a:p>
          <a:p>
            <a:r>
              <a:rPr lang="en-US" dirty="0"/>
              <a:t>ROP Chapters emphasize the </a:t>
            </a:r>
          </a:p>
          <a:p>
            <a:r>
              <a:rPr lang="en-US" dirty="0"/>
              <a:t>importance of civic engagement, advocacy, and fellowship to strengthen members’ sense of belonging and build future leaders.</a:t>
            </a:r>
          </a:p>
        </p:txBody>
      </p:sp>
    </p:spTree>
    <p:extLst>
      <p:ext uri="{BB962C8B-B14F-4D97-AF65-F5344CB8AC3E}">
        <p14:creationId xmlns:p14="http://schemas.microsoft.com/office/powerpoint/2010/main" val="2820711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9CA66F-9639-71A2-ACDA-93FF7CC267C4}"/>
              </a:ext>
            </a:extLst>
          </p:cNvPr>
          <p:cNvPicPr>
            <a:picLocks noChangeAspect="1"/>
          </p:cNvPicPr>
          <p:nvPr/>
        </p:nvPicPr>
        <p:blipFill>
          <a:blip r:embed="rId2"/>
          <a:stretch>
            <a:fillRect/>
          </a:stretch>
        </p:blipFill>
        <p:spPr>
          <a:xfrm>
            <a:off x="216101" y="1430693"/>
            <a:ext cx="7663543" cy="4523561"/>
          </a:xfrm>
          <a:prstGeom prst="rect">
            <a:avLst/>
          </a:prstGeom>
        </p:spPr>
      </p:pic>
      <p:sp>
        <p:nvSpPr>
          <p:cNvPr id="8" name="Speech Bubble: Oval 7">
            <a:extLst>
              <a:ext uri="{FF2B5EF4-FFF2-40B4-BE49-F238E27FC236}">
                <a16:creationId xmlns:a16="http://schemas.microsoft.com/office/drawing/2014/main" id="{5D7A3C8C-B282-2F01-3BD2-325B33245A4E}"/>
              </a:ext>
            </a:extLst>
          </p:cNvPr>
          <p:cNvSpPr/>
          <p:nvPr/>
        </p:nvSpPr>
        <p:spPr>
          <a:xfrm>
            <a:off x="8360228" y="931033"/>
            <a:ext cx="3831772" cy="1701287"/>
          </a:xfrm>
          <a:prstGeom prst="wedgeEllipse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effectLst/>
            </a:endParaRPr>
          </a:p>
          <a:p>
            <a:pPr algn="ctr"/>
            <a:r>
              <a:rPr lang="en-US" b="1" dirty="0">
                <a:effectLst/>
              </a:rPr>
              <a:t>While in this club, I hope to learn more about the world and how I fit in the world as a man of color.</a:t>
            </a:r>
          </a:p>
          <a:p>
            <a:pPr algn="ctr"/>
            <a:endParaRPr lang="en-US" b="1" dirty="0"/>
          </a:p>
        </p:txBody>
      </p:sp>
      <p:sp>
        <p:nvSpPr>
          <p:cNvPr id="12" name="Rectangle 4">
            <a:extLst>
              <a:ext uri="{FF2B5EF4-FFF2-40B4-BE49-F238E27FC236}">
                <a16:creationId xmlns:a16="http://schemas.microsoft.com/office/drawing/2014/main" id="{D6CB7F2E-A166-736B-F475-B9022A76DAC4}"/>
              </a:ext>
            </a:extLst>
          </p:cNvPr>
          <p:cNvSpPr>
            <a:spLocks noChangeArrowheads="1"/>
          </p:cNvSpPr>
          <p:nvPr/>
        </p:nvSpPr>
        <p:spPr bwMode="auto">
          <a:xfrm>
            <a:off x="3220357" y="2632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Speech Bubble: Oval 12">
            <a:extLst>
              <a:ext uri="{FF2B5EF4-FFF2-40B4-BE49-F238E27FC236}">
                <a16:creationId xmlns:a16="http://schemas.microsoft.com/office/drawing/2014/main" id="{361DCCF9-4C78-5D08-9B21-E6ABF903D4DD}"/>
              </a:ext>
            </a:extLst>
          </p:cNvPr>
          <p:cNvSpPr/>
          <p:nvPr/>
        </p:nvSpPr>
        <p:spPr>
          <a:xfrm>
            <a:off x="8071556" y="3239912"/>
            <a:ext cx="3872088" cy="2111022"/>
          </a:xfrm>
          <a:prstGeom prst="wedgeEllipseCallout">
            <a:avLst>
              <a:gd name="adj1" fmla="val 31119"/>
              <a:gd name="adj2" fmla="val 55073"/>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effectLst/>
            </a:endParaRPr>
          </a:p>
          <a:p>
            <a:pPr algn="ctr"/>
            <a:r>
              <a:rPr lang="en-US" b="1" dirty="0">
                <a:effectLst/>
              </a:rPr>
              <a:t>I’d like to get out of my comfort zone and basically distrac</a:t>
            </a:r>
            <a:r>
              <a:rPr lang="en-US" b="1" dirty="0"/>
              <a:t>t my mind with something productive, instead of being on a device.</a:t>
            </a:r>
            <a:endParaRPr lang="en-US" b="1" dirty="0">
              <a:effectLst/>
            </a:endParaRPr>
          </a:p>
          <a:p>
            <a:pPr algn="ctr"/>
            <a:endParaRPr lang="en-US" dirty="0"/>
          </a:p>
        </p:txBody>
      </p:sp>
      <p:sp>
        <p:nvSpPr>
          <p:cNvPr id="17" name="Rectangle 6">
            <a:extLst>
              <a:ext uri="{FF2B5EF4-FFF2-40B4-BE49-F238E27FC236}">
                <a16:creationId xmlns:a16="http://schemas.microsoft.com/office/drawing/2014/main" id="{56E00188-568B-0618-8ACC-FD59E280F060}"/>
              </a:ext>
            </a:extLst>
          </p:cNvPr>
          <p:cNvSpPr>
            <a:spLocks noChangeArrowheads="1"/>
          </p:cNvSpPr>
          <p:nvPr/>
        </p:nvSpPr>
        <p:spPr bwMode="auto">
          <a:xfrm>
            <a:off x="3492499" y="3046143"/>
            <a:ext cx="139989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itle 1">
            <a:extLst>
              <a:ext uri="{FF2B5EF4-FFF2-40B4-BE49-F238E27FC236}">
                <a16:creationId xmlns:a16="http://schemas.microsoft.com/office/drawing/2014/main" id="{343CD5FD-5C38-E049-23CD-4A09893C5CBC}"/>
              </a:ext>
            </a:extLst>
          </p:cNvPr>
          <p:cNvSpPr>
            <a:spLocks noGrp="1"/>
          </p:cNvSpPr>
          <p:nvPr>
            <p:ph type="title"/>
          </p:nvPr>
        </p:nvSpPr>
        <p:spPr>
          <a:xfrm>
            <a:off x="0" y="272231"/>
            <a:ext cx="10515600" cy="1325563"/>
          </a:xfrm>
        </p:spPr>
        <p:txBody>
          <a:bodyPr/>
          <a:lstStyle/>
          <a:p>
            <a:r>
              <a:rPr lang="en-US" b="1" dirty="0"/>
              <a:t>Data | Student Priorities </a:t>
            </a:r>
          </a:p>
        </p:txBody>
      </p:sp>
    </p:spTree>
    <p:extLst>
      <p:ext uri="{BB962C8B-B14F-4D97-AF65-F5344CB8AC3E}">
        <p14:creationId xmlns:p14="http://schemas.microsoft.com/office/powerpoint/2010/main" val="277576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8DD31-1429-6E42-1B49-C566CBA0BE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19FB80D-946B-030C-36AD-259A76424603}"/>
              </a:ext>
            </a:extLst>
          </p:cNvPr>
          <p:cNvPicPr>
            <a:picLocks noChangeAspect="1"/>
          </p:cNvPicPr>
          <p:nvPr/>
        </p:nvPicPr>
        <p:blipFill>
          <a:blip r:embed="rId2"/>
          <a:stretch>
            <a:fillRect/>
          </a:stretch>
        </p:blipFill>
        <p:spPr>
          <a:xfrm>
            <a:off x="1571184" y="2225335"/>
            <a:ext cx="9289118" cy="3769632"/>
          </a:xfrm>
          <a:prstGeom prst="rect">
            <a:avLst/>
          </a:prstGeom>
        </p:spPr>
      </p:pic>
      <p:sp>
        <p:nvSpPr>
          <p:cNvPr id="6" name="Title 1">
            <a:extLst>
              <a:ext uri="{FF2B5EF4-FFF2-40B4-BE49-F238E27FC236}">
                <a16:creationId xmlns:a16="http://schemas.microsoft.com/office/drawing/2014/main" id="{4C91A268-A75B-5A11-0DAA-DE31B31FACA4}"/>
              </a:ext>
            </a:extLst>
          </p:cNvPr>
          <p:cNvSpPr txBox="1">
            <a:spLocks/>
          </p:cNvSpPr>
          <p:nvPr/>
        </p:nvSpPr>
        <p:spPr>
          <a:xfrm>
            <a:off x="0" y="272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Data | Student Identity Perceptions </a:t>
            </a:r>
          </a:p>
        </p:txBody>
      </p:sp>
    </p:spTree>
    <p:extLst>
      <p:ext uri="{BB962C8B-B14F-4D97-AF65-F5344CB8AC3E}">
        <p14:creationId xmlns:p14="http://schemas.microsoft.com/office/powerpoint/2010/main" val="1622811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28964-2142-E5B0-07EE-76F116531C9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A09AD4C-A787-E024-00F4-991529E5CCB0}"/>
              </a:ext>
            </a:extLst>
          </p:cNvPr>
          <p:cNvPicPr>
            <a:picLocks noChangeAspect="1"/>
          </p:cNvPicPr>
          <p:nvPr/>
        </p:nvPicPr>
        <p:blipFill>
          <a:blip r:embed="rId2"/>
          <a:stretch>
            <a:fillRect/>
          </a:stretch>
        </p:blipFill>
        <p:spPr>
          <a:xfrm>
            <a:off x="1338262" y="2039144"/>
            <a:ext cx="9515475" cy="3924300"/>
          </a:xfrm>
          <a:prstGeom prst="rect">
            <a:avLst/>
          </a:prstGeom>
        </p:spPr>
      </p:pic>
      <p:sp>
        <p:nvSpPr>
          <p:cNvPr id="6" name="Title 1">
            <a:extLst>
              <a:ext uri="{FF2B5EF4-FFF2-40B4-BE49-F238E27FC236}">
                <a16:creationId xmlns:a16="http://schemas.microsoft.com/office/drawing/2014/main" id="{2DFF3D36-4649-70B3-21EB-B40758B302B4}"/>
              </a:ext>
            </a:extLst>
          </p:cNvPr>
          <p:cNvSpPr txBox="1">
            <a:spLocks/>
          </p:cNvSpPr>
          <p:nvPr/>
        </p:nvSpPr>
        <p:spPr>
          <a:xfrm>
            <a:off x="0" y="272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Data | Student Wellness Perceptions </a:t>
            </a:r>
          </a:p>
        </p:txBody>
      </p:sp>
    </p:spTree>
    <p:extLst>
      <p:ext uri="{BB962C8B-B14F-4D97-AF65-F5344CB8AC3E}">
        <p14:creationId xmlns:p14="http://schemas.microsoft.com/office/powerpoint/2010/main" val="3087947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56DB-8793-174E-9208-5577EB3F6BF3}"/>
              </a:ext>
            </a:extLst>
          </p:cNvPr>
          <p:cNvSpPr>
            <a:spLocks noGrp="1"/>
          </p:cNvSpPr>
          <p:nvPr>
            <p:ph type="title"/>
          </p:nvPr>
        </p:nvSpPr>
        <p:spPr>
          <a:xfrm>
            <a:off x="0" y="344776"/>
            <a:ext cx="2331523" cy="1345355"/>
          </a:xfrm>
        </p:spPr>
        <p:txBody>
          <a:bodyPr/>
          <a:lstStyle/>
          <a:p>
            <a:r>
              <a:rPr lang="en-US" b="1" dirty="0">
                <a:cs typeface="Calibri Light"/>
              </a:rPr>
              <a:t>Agenda</a:t>
            </a:r>
          </a:p>
        </p:txBody>
      </p:sp>
      <p:sp>
        <p:nvSpPr>
          <p:cNvPr id="3" name="Content Placeholder 2">
            <a:extLst>
              <a:ext uri="{FF2B5EF4-FFF2-40B4-BE49-F238E27FC236}">
                <a16:creationId xmlns:a16="http://schemas.microsoft.com/office/drawing/2014/main" id="{FF860941-4294-BA4F-A112-011FC87201D8}"/>
              </a:ext>
            </a:extLst>
          </p:cNvPr>
          <p:cNvSpPr>
            <a:spLocks noGrp="1"/>
          </p:cNvSpPr>
          <p:nvPr>
            <p:ph idx="1"/>
          </p:nvPr>
        </p:nvSpPr>
        <p:spPr>
          <a:xfrm>
            <a:off x="421847" y="1710480"/>
            <a:ext cx="11054478" cy="4351338"/>
          </a:xfrm>
        </p:spPr>
        <p:txBody>
          <a:bodyPr vert="horz" lIns="91440" tIns="45720" rIns="91440" bIns="45720" rtlCol="0" anchor="t">
            <a:normAutofit/>
          </a:bodyPr>
          <a:lstStyle/>
          <a:p>
            <a:r>
              <a:rPr lang="en-US" b="1" dirty="0">
                <a:cs typeface="Calibri"/>
              </a:rPr>
              <a:t>Opener</a:t>
            </a:r>
          </a:p>
          <a:p>
            <a:r>
              <a:rPr lang="en-US" dirty="0">
                <a:cs typeface="Calibri"/>
              </a:rPr>
              <a:t>Where We’ve Been</a:t>
            </a:r>
          </a:p>
          <a:p>
            <a:pPr lvl="1"/>
            <a:r>
              <a:rPr lang="en-US" dirty="0">
                <a:cs typeface="Calibri"/>
              </a:rPr>
              <a:t>DCPS Historical Racial Equity Timeline/Journey</a:t>
            </a:r>
          </a:p>
          <a:p>
            <a:r>
              <a:rPr lang="en-US" dirty="0">
                <a:cs typeface="Calibri"/>
              </a:rPr>
              <a:t>Where We Are Now</a:t>
            </a:r>
          </a:p>
          <a:p>
            <a:pPr lvl="1"/>
            <a:r>
              <a:rPr lang="en-US" dirty="0">
                <a:cs typeface="Calibri"/>
              </a:rPr>
              <a:t>Student Data</a:t>
            </a:r>
          </a:p>
          <a:p>
            <a:pPr lvl="1"/>
            <a:r>
              <a:rPr lang="en-US" dirty="0">
                <a:cs typeface="Calibri"/>
              </a:rPr>
              <a:t>EMOC Programming</a:t>
            </a:r>
          </a:p>
          <a:p>
            <a:pPr lvl="1"/>
            <a:r>
              <a:rPr lang="en-US" dirty="0">
                <a:cs typeface="Calibri"/>
              </a:rPr>
              <a:t>MEOCC Programming</a:t>
            </a:r>
          </a:p>
          <a:p>
            <a:pPr lvl="1"/>
            <a:r>
              <a:rPr lang="en-US" dirty="0">
                <a:cs typeface="Calibri"/>
              </a:rPr>
              <a:t>ARE-U Programming</a:t>
            </a:r>
          </a:p>
          <a:p>
            <a:r>
              <a:rPr lang="en-US" dirty="0">
                <a:cs typeface="Calibri"/>
              </a:rPr>
              <a:t>Questions and Discussion</a:t>
            </a:r>
          </a:p>
          <a:p>
            <a:pPr marL="457200" lvl="1" indent="0">
              <a:buNone/>
            </a:pPr>
            <a:endParaRPr lang="en-US" dirty="0">
              <a:cs typeface="Calibri"/>
            </a:endParaRPr>
          </a:p>
          <a:p>
            <a:pPr lvl="1"/>
            <a:endParaRPr lang="en-US" dirty="0">
              <a:cs typeface="Calibri"/>
            </a:endParaRPr>
          </a:p>
          <a:p>
            <a:endParaRPr lang="en-US" dirty="0">
              <a:cs typeface="Calibri"/>
            </a:endParaRPr>
          </a:p>
          <a:p>
            <a:endParaRPr lang="en-US" dirty="0">
              <a:cs typeface="Calibri"/>
            </a:endParaRPr>
          </a:p>
        </p:txBody>
      </p:sp>
      <p:pic>
        <p:nvPicPr>
          <p:cNvPr id="1028" name="Picture 4">
            <a:extLst>
              <a:ext uri="{FF2B5EF4-FFF2-40B4-BE49-F238E27FC236}">
                <a16:creationId xmlns:a16="http://schemas.microsoft.com/office/drawing/2014/main" id="{7935B051-7C32-EECA-77A3-21BD057C7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0" y="452475"/>
            <a:ext cx="4550229" cy="59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70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0F30E-84D1-AC53-EC0D-26BAF244328A}"/>
              </a:ext>
            </a:extLst>
          </p:cNvPr>
          <p:cNvPicPr>
            <a:picLocks noChangeAspect="1"/>
          </p:cNvPicPr>
          <p:nvPr/>
        </p:nvPicPr>
        <p:blipFill>
          <a:blip r:embed="rId2"/>
          <a:stretch>
            <a:fillRect/>
          </a:stretch>
        </p:blipFill>
        <p:spPr>
          <a:xfrm>
            <a:off x="1404937" y="1864859"/>
            <a:ext cx="9382125" cy="3781425"/>
          </a:xfrm>
          <a:prstGeom prst="rect">
            <a:avLst/>
          </a:prstGeom>
        </p:spPr>
      </p:pic>
      <p:sp>
        <p:nvSpPr>
          <p:cNvPr id="6" name="Title 1">
            <a:extLst>
              <a:ext uri="{FF2B5EF4-FFF2-40B4-BE49-F238E27FC236}">
                <a16:creationId xmlns:a16="http://schemas.microsoft.com/office/drawing/2014/main" id="{AAA86B29-DCD8-5F01-524A-D75769B35571}"/>
              </a:ext>
            </a:extLst>
          </p:cNvPr>
          <p:cNvSpPr txBox="1">
            <a:spLocks/>
          </p:cNvSpPr>
          <p:nvPr/>
        </p:nvSpPr>
        <p:spPr>
          <a:xfrm>
            <a:off x="0" y="2722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Data | Student Leadership Perceptions </a:t>
            </a:r>
          </a:p>
        </p:txBody>
      </p:sp>
    </p:spTree>
    <p:extLst>
      <p:ext uri="{BB962C8B-B14F-4D97-AF65-F5344CB8AC3E}">
        <p14:creationId xmlns:p14="http://schemas.microsoft.com/office/powerpoint/2010/main" val="205639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CD27-150F-416B-0701-7F0A7822EBCA}"/>
              </a:ext>
            </a:extLst>
          </p:cNvPr>
          <p:cNvSpPr>
            <a:spLocks noGrp="1"/>
          </p:cNvSpPr>
          <p:nvPr>
            <p:ph type="title"/>
          </p:nvPr>
        </p:nvSpPr>
        <p:spPr>
          <a:xfrm>
            <a:off x="0" y="332468"/>
            <a:ext cx="10515600" cy="1325563"/>
          </a:xfrm>
        </p:spPr>
        <p:txBody>
          <a:bodyPr/>
          <a:lstStyle/>
          <a:p>
            <a:r>
              <a:rPr lang="en-US" b="1" dirty="0"/>
              <a:t>EMOC’s Curriculum</a:t>
            </a:r>
          </a:p>
        </p:txBody>
      </p:sp>
      <p:graphicFrame>
        <p:nvGraphicFramePr>
          <p:cNvPr id="4" name="Content Placeholder 3">
            <a:extLst>
              <a:ext uri="{FF2B5EF4-FFF2-40B4-BE49-F238E27FC236}">
                <a16:creationId xmlns:a16="http://schemas.microsoft.com/office/drawing/2014/main" id="{FA65DD4A-BBB0-631E-4D89-702910844F4E}"/>
              </a:ext>
            </a:extLst>
          </p:cNvPr>
          <p:cNvGraphicFramePr>
            <a:graphicFrameLocks noGrp="1"/>
          </p:cNvGraphicFramePr>
          <p:nvPr>
            <p:ph idx="1"/>
            <p:extLst>
              <p:ext uri="{D42A27DB-BD31-4B8C-83A1-F6EECF244321}">
                <p14:modId xmlns:p14="http://schemas.microsoft.com/office/powerpoint/2010/main" val="1675205991"/>
              </p:ext>
            </p:extLst>
          </p:nvPr>
        </p:nvGraphicFramePr>
        <p:xfrm>
          <a:off x="258535" y="1511074"/>
          <a:ext cx="11674929" cy="4642576"/>
        </p:xfrm>
        <a:graphic>
          <a:graphicData uri="http://schemas.openxmlformats.org/drawingml/2006/table">
            <a:tbl>
              <a:tblPr firstRow="1" bandRow="1">
                <a:tableStyleId>{5C22544A-7EE6-4342-B048-85BDC9FD1C3A}</a:tableStyleId>
              </a:tblPr>
              <a:tblGrid>
                <a:gridCol w="3891643">
                  <a:extLst>
                    <a:ext uri="{9D8B030D-6E8A-4147-A177-3AD203B41FA5}">
                      <a16:colId xmlns:a16="http://schemas.microsoft.com/office/drawing/2014/main" val="3350030820"/>
                    </a:ext>
                  </a:extLst>
                </a:gridCol>
                <a:gridCol w="3891643">
                  <a:extLst>
                    <a:ext uri="{9D8B030D-6E8A-4147-A177-3AD203B41FA5}">
                      <a16:colId xmlns:a16="http://schemas.microsoft.com/office/drawing/2014/main" val="1287341043"/>
                    </a:ext>
                  </a:extLst>
                </a:gridCol>
                <a:gridCol w="3891643">
                  <a:extLst>
                    <a:ext uri="{9D8B030D-6E8A-4147-A177-3AD203B41FA5}">
                      <a16:colId xmlns:a16="http://schemas.microsoft.com/office/drawing/2014/main" val="470677759"/>
                    </a:ext>
                  </a:extLst>
                </a:gridCol>
              </a:tblGrid>
              <a:tr h="893536">
                <a:tc>
                  <a:txBody>
                    <a:bodyPr/>
                    <a:lstStyle/>
                    <a:p>
                      <a:pPr algn="ctr"/>
                      <a:r>
                        <a:rPr lang="en-US" sz="2000" dirty="0"/>
                        <a:t>Bonding and Community Building</a:t>
                      </a:r>
                    </a:p>
                  </a:txBody>
                  <a:tcPr>
                    <a:solidFill>
                      <a:schemeClr val="accent1">
                        <a:lumMod val="50000"/>
                      </a:schemeClr>
                    </a:solidFill>
                  </a:tcPr>
                </a:tc>
                <a:tc>
                  <a:txBody>
                    <a:bodyPr/>
                    <a:lstStyle/>
                    <a:p>
                      <a:pPr algn="ctr"/>
                      <a:r>
                        <a:rPr lang="en-US" sz="2000" dirty="0"/>
                        <a:t>Critical Thinking Knowledge of Self and Global Awareness</a:t>
                      </a:r>
                    </a:p>
                  </a:txBody>
                  <a:tcPr>
                    <a:solidFill>
                      <a:schemeClr val="accent1">
                        <a:lumMod val="50000"/>
                      </a:schemeClr>
                    </a:solidFill>
                  </a:tcPr>
                </a:tc>
                <a:tc>
                  <a:txBody>
                    <a:bodyPr/>
                    <a:lstStyle/>
                    <a:p>
                      <a:pPr algn="ctr"/>
                      <a:r>
                        <a:rPr lang="en-US" sz="2000" dirty="0"/>
                        <a:t>Oath of Dedication</a:t>
                      </a:r>
                    </a:p>
                  </a:txBody>
                  <a:tcPr>
                    <a:solidFill>
                      <a:schemeClr val="accent1">
                        <a:lumMod val="50000"/>
                      </a:schemeClr>
                    </a:solidFill>
                  </a:tcPr>
                </a:tc>
                <a:extLst>
                  <a:ext uri="{0D108BD9-81ED-4DB2-BD59-A6C34878D82A}">
                    <a16:rowId xmlns:a16="http://schemas.microsoft.com/office/drawing/2014/main" val="2503646824"/>
                  </a:ext>
                </a:extLst>
              </a:tr>
              <a:tr h="3306082">
                <a:tc>
                  <a:txBody>
                    <a:bodyPr/>
                    <a:lstStyle/>
                    <a:p>
                      <a:r>
                        <a:rPr lang="en-US" sz="2000" dirty="0"/>
                        <a:t>Who Are We </a:t>
                      </a:r>
                      <a:r>
                        <a:rPr lang="en-US" sz="2000" dirty="0" err="1"/>
                        <a:t>Gonna</a:t>
                      </a:r>
                      <a:r>
                        <a:rPr lang="en-US" sz="2000" dirty="0"/>
                        <a:t> Be?</a:t>
                      </a:r>
                    </a:p>
                    <a:p>
                      <a:r>
                        <a:rPr lang="en-US" sz="2000" dirty="0"/>
                        <a:t>Conflict Resolution 101</a:t>
                      </a:r>
                    </a:p>
                    <a:p>
                      <a:r>
                        <a:rPr lang="en-US" sz="2000" dirty="0"/>
                        <a:t>Auto Biographies: Build Your Book</a:t>
                      </a:r>
                    </a:p>
                    <a:p>
                      <a:r>
                        <a:rPr lang="en-US" sz="2000" dirty="0"/>
                        <a:t>What Does “Defund the Police” Mean?</a:t>
                      </a:r>
                    </a:p>
                    <a:p>
                      <a:r>
                        <a:rPr lang="en-US" sz="2000" dirty="0"/>
                        <a:t>Know Your Rights</a:t>
                      </a:r>
                    </a:p>
                    <a:p>
                      <a:r>
                        <a:rPr lang="en-US" sz="2000" dirty="0"/>
                        <a:t>Economics 101</a:t>
                      </a:r>
                    </a:p>
                    <a:p>
                      <a:r>
                        <a:rPr lang="en-US" sz="2000" dirty="0"/>
                        <a:t>Activism in Sports: Colin Kaepernick</a:t>
                      </a:r>
                    </a:p>
                    <a:p>
                      <a:r>
                        <a:rPr lang="en-US" sz="2000" dirty="0"/>
                        <a:t>Drugs and their Effects</a:t>
                      </a:r>
                    </a:p>
                    <a:p>
                      <a:r>
                        <a:rPr lang="en-US" sz="2000" dirty="0"/>
                        <a:t>My Brother Is?</a:t>
                      </a:r>
                    </a:p>
                    <a:p>
                      <a:r>
                        <a:rPr lang="en-US" sz="2000" dirty="0"/>
                        <a:t>Creating a Mission Statement</a:t>
                      </a:r>
                    </a:p>
                    <a:p>
                      <a:r>
                        <a:rPr lang="en-US" sz="2000" dirty="0"/>
                        <a:t>What is a Brother Leader?</a:t>
                      </a:r>
                    </a:p>
                  </a:txBody>
                  <a:tcPr/>
                </a:tc>
                <a:tc>
                  <a:txBody>
                    <a:bodyPr/>
                    <a:lstStyle/>
                    <a:p>
                      <a:r>
                        <a:rPr lang="en-US" sz="2000" dirty="0"/>
                        <a:t>World History 101</a:t>
                      </a:r>
                    </a:p>
                    <a:p>
                      <a:r>
                        <a:rPr lang="en-US" sz="2000" dirty="0"/>
                        <a:t>What is Consent? 101</a:t>
                      </a:r>
                    </a:p>
                    <a:p>
                      <a:r>
                        <a:rPr lang="en-US" sz="2000" dirty="0"/>
                        <a:t>Life Aboard a Slave Ship</a:t>
                      </a:r>
                    </a:p>
                    <a:p>
                      <a:r>
                        <a:rPr lang="en-US" sz="2000" dirty="0"/>
                        <a:t>Mass Incarceration and Inner City Violence</a:t>
                      </a:r>
                    </a:p>
                    <a:p>
                      <a:r>
                        <a:rPr lang="en-US" sz="2000" dirty="0"/>
                        <a:t>The War on Drugs</a:t>
                      </a:r>
                    </a:p>
                    <a:p>
                      <a:r>
                        <a:rPr lang="en-US" sz="2000" dirty="0"/>
                        <a:t>Capitol Hill: The Riots of January 6</a:t>
                      </a:r>
                      <a:r>
                        <a:rPr lang="en-US" sz="2000" baseline="30000" dirty="0"/>
                        <a:t>th</a:t>
                      </a:r>
                      <a:endParaRPr lang="en-US" sz="2000" dirty="0"/>
                    </a:p>
                    <a:p>
                      <a:r>
                        <a:rPr lang="en-US" sz="2000" dirty="0"/>
                        <a:t>BHM: What I wasn’t taught in school</a:t>
                      </a:r>
                    </a:p>
                    <a:p>
                      <a:r>
                        <a:rPr lang="en-US" sz="2000" dirty="0"/>
                        <a:t>What are Your Priorities? Intro to Time Management</a:t>
                      </a:r>
                    </a:p>
                    <a:p>
                      <a:r>
                        <a:rPr lang="en-US" sz="2000" dirty="0"/>
                        <a:t>Life Maps</a:t>
                      </a:r>
                    </a:p>
                  </a:txBody>
                  <a:tcPr/>
                </a:tc>
                <a:tc>
                  <a:txBody>
                    <a:bodyPr/>
                    <a:lstStyle/>
                    <a:p>
                      <a:r>
                        <a:rPr lang="en-US" sz="2000" dirty="0"/>
                        <a:t>Toxic Masculinity</a:t>
                      </a:r>
                    </a:p>
                    <a:p>
                      <a:r>
                        <a:rPr lang="en-US" sz="2000" dirty="0"/>
                        <a:t>Sexual Education 102</a:t>
                      </a:r>
                    </a:p>
                    <a:p>
                      <a:r>
                        <a:rPr lang="en-US" sz="2000" dirty="0"/>
                        <a:t>Tear It All Down: Intro to Sexism and Misogyny</a:t>
                      </a:r>
                    </a:p>
                    <a:p>
                      <a:r>
                        <a:rPr lang="en-US" sz="2000" dirty="0"/>
                        <a:t>Echoing Baldwin</a:t>
                      </a:r>
                    </a:p>
                    <a:p>
                      <a:r>
                        <a:rPr lang="en-US" sz="2000" dirty="0"/>
                        <a:t>Member Self-Assessment</a:t>
                      </a:r>
                    </a:p>
                    <a:p>
                      <a:r>
                        <a:rPr lang="en-US" sz="2000" dirty="0"/>
                        <a:t>Etiquette: Code Switching 101</a:t>
                      </a:r>
                    </a:p>
                    <a:p>
                      <a:r>
                        <a:rPr lang="en-US" sz="2000" dirty="0"/>
                        <a:t>Agency/Mock Interview</a:t>
                      </a:r>
                    </a:p>
                    <a:p>
                      <a:r>
                        <a:rPr lang="en-US" sz="2000" dirty="0"/>
                        <a:t>Apathy vs. Activism</a:t>
                      </a:r>
                    </a:p>
                    <a:p>
                      <a:r>
                        <a:rPr lang="en-US" sz="2000" dirty="0"/>
                        <a:t>The 5-Year Plan</a:t>
                      </a:r>
                    </a:p>
                    <a:p>
                      <a:r>
                        <a:rPr lang="en-US" sz="2000" dirty="0"/>
                        <a:t>The History of Looting in America</a:t>
                      </a:r>
                    </a:p>
                    <a:p>
                      <a:r>
                        <a:rPr lang="en-US" sz="2000" dirty="0"/>
                        <a:t>Oath of Dedication Ceremony</a:t>
                      </a:r>
                    </a:p>
                  </a:txBody>
                  <a:tcPr/>
                </a:tc>
                <a:extLst>
                  <a:ext uri="{0D108BD9-81ED-4DB2-BD59-A6C34878D82A}">
                    <a16:rowId xmlns:a16="http://schemas.microsoft.com/office/drawing/2014/main" val="1209768171"/>
                  </a:ext>
                </a:extLst>
              </a:tr>
            </a:tbl>
          </a:graphicData>
        </a:graphic>
      </p:graphicFrame>
    </p:spTree>
    <p:extLst>
      <p:ext uri="{BB962C8B-B14F-4D97-AF65-F5344CB8AC3E}">
        <p14:creationId xmlns:p14="http://schemas.microsoft.com/office/powerpoint/2010/main" val="214057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233C2-D199-8BFF-1324-EF72B0D1D314}"/>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D6FC930A-7E89-8946-1B36-4842963FB4C2}"/>
              </a:ext>
            </a:extLst>
          </p:cNvPr>
          <p:cNvPicPr>
            <a:picLocks noChangeAspect="1"/>
          </p:cNvPicPr>
          <p:nvPr/>
        </p:nvPicPr>
        <p:blipFill>
          <a:blip r:embed="rId2"/>
          <a:stretch>
            <a:fillRect/>
          </a:stretch>
        </p:blipFill>
        <p:spPr>
          <a:xfrm>
            <a:off x="-2658" y="1331911"/>
            <a:ext cx="6098658" cy="2466976"/>
          </a:xfrm>
          <a:prstGeom prst="rect">
            <a:avLst/>
          </a:prstGeom>
        </p:spPr>
      </p:pic>
      <p:pic>
        <p:nvPicPr>
          <p:cNvPr id="5" name="Picture 4">
            <a:extLst>
              <a:ext uri="{FF2B5EF4-FFF2-40B4-BE49-F238E27FC236}">
                <a16:creationId xmlns:a16="http://schemas.microsoft.com/office/drawing/2014/main" id="{252757D9-D12C-67D1-B761-E855B7A6CF24}"/>
              </a:ext>
            </a:extLst>
          </p:cNvPr>
          <p:cNvPicPr>
            <a:picLocks noChangeAspect="1"/>
          </p:cNvPicPr>
          <p:nvPr/>
        </p:nvPicPr>
        <p:blipFill>
          <a:blip r:embed="rId3"/>
          <a:stretch>
            <a:fillRect/>
          </a:stretch>
        </p:blipFill>
        <p:spPr>
          <a:xfrm>
            <a:off x="85723" y="3896857"/>
            <a:ext cx="6010277" cy="2466976"/>
          </a:xfrm>
          <a:prstGeom prst="rect">
            <a:avLst/>
          </a:prstGeom>
        </p:spPr>
      </p:pic>
      <p:sp>
        <p:nvSpPr>
          <p:cNvPr id="6" name="Title 1">
            <a:extLst>
              <a:ext uri="{FF2B5EF4-FFF2-40B4-BE49-F238E27FC236}">
                <a16:creationId xmlns:a16="http://schemas.microsoft.com/office/drawing/2014/main" id="{10758AFA-71FB-9127-62E3-5B861A08B8B2}"/>
              </a:ext>
            </a:extLst>
          </p:cNvPr>
          <p:cNvSpPr>
            <a:spLocks noGrp="1"/>
          </p:cNvSpPr>
          <p:nvPr>
            <p:ph type="title"/>
          </p:nvPr>
        </p:nvSpPr>
        <p:spPr>
          <a:xfrm>
            <a:off x="0" y="402092"/>
            <a:ext cx="10515600" cy="1325563"/>
          </a:xfrm>
        </p:spPr>
        <p:txBody>
          <a:bodyPr/>
          <a:lstStyle/>
          <a:p>
            <a:r>
              <a:rPr lang="en-US" b="1" dirty="0"/>
              <a:t>Educator Demographics</a:t>
            </a:r>
          </a:p>
        </p:txBody>
      </p:sp>
      <p:pic>
        <p:nvPicPr>
          <p:cNvPr id="7" name="Picture 6">
            <a:extLst>
              <a:ext uri="{FF2B5EF4-FFF2-40B4-BE49-F238E27FC236}">
                <a16:creationId xmlns:a16="http://schemas.microsoft.com/office/drawing/2014/main" id="{2B633042-5505-FD6C-7C88-F48E951A269F}"/>
              </a:ext>
            </a:extLst>
          </p:cNvPr>
          <p:cNvPicPr>
            <a:picLocks noChangeAspect="1"/>
          </p:cNvPicPr>
          <p:nvPr/>
        </p:nvPicPr>
        <p:blipFill>
          <a:blip r:embed="rId4"/>
          <a:stretch>
            <a:fillRect/>
          </a:stretch>
        </p:blipFill>
        <p:spPr>
          <a:xfrm>
            <a:off x="6317193" y="1638755"/>
            <a:ext cx="5660156" cy="3830217"/>
          </a:xfrm>
          <a:prstGeom prst="rect">
            <a:avLst/>
          </a:prstGeom>
        </p:spPr>
      </p:pic>
    </p:spTree>
    <p:extLst>
      <p:ext uri="{BB962C8B-B14F-4D97-AF65-F5344CB8AC3E}">
        <p14:creationId xmlns:p14="http://schemas.microsoft.com/office/powerpoint/2010/main" val="248062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49410-BA60-1F9D-2911-957CC177AFD0}"/>
              </a:ext>
            </a:extLst>
          </p:cNvPr>
          <p:cNvSpPr>
            <a:spLocks noGrp="1"/>
          </p:cNvSpPr>
          <p:nvPr>
            <p:ph type="title"/>
          </p:nvPr>
        </p:nvSpPr>
        <p:spPr>
          <a:xfrm>
            <a:off x="-1" y="500062"/>
            <a:ext cx="11789229" cy="1325563"/>
          </a:xfrm>
        </p:spPr>
        <p:txBody>
          <a:bodyPr/>
          <a:lstStyle/>
          <a:p>
            <a:r>
              <a:rPr lang="en-US" b="1" dirty="0"/>
              <a:t>MEOCC | Male Educators of Color Collaborative</a:t>
            </a:r>
          </a:p>
        </p:txBody>
      </p:sp>
      <p:sp>
        <p:nvSpPr>
          <p:cNvPr id="5" name="TextBox 4">
            <a:extLst>
              <a:ext uri="{FF2B5EF4-FFF2-40B4-BE49-F238E27FC236}">
                <a16:creationId xmlns:a16="http://schemas.microsoft.com/office/drawing/2014/main" id="{1B69D5E8-1CB8-68B4-139C-2638B9ECDEB0}"/>
              </a:ext>
            </a:extLst>
          </p:cNvPr>
          <p:cNvSpPr txBox="1"/>
          <p:nvPr/>
        </p:nvSpPr>
        <p:spPr>
          <a:xfrm>
            <a:off x="187777" y="1523724"/>
            <a:ext cx="11816446" cy="4955203"/>
          </a:xfrm>
          <a:prstGeom prst="rect">
            <a:avLst/>
          </a:prstGeom>
          <a:noFill/>
        </p:spPr>
        <p:txBody>
          <a:bodyPr wrap="square">
            <a:spAutoFit/>
          </a:bodyPr>
          <a:lstStyle/>
          <a:p>
            <a:pPr algn="l" rtl="0" fontAlgn="base"/>
            <a:r>
              <a:rPr lang="en-US" sz="2800" b="0" i="0" u="none" strike="noStrike" dirty="0">
                <a:solidFill>
                  <a:srgbClr val="000000"/>
                </a:solidFill>
                <a:effectLst/>
              </a:rPr>
              <a:t>The Male Educators of Color Collaborative aims to be a sustainable cohort of DCPS educators that create spaces for </a:t>
            </a:r>
            <a:r>
              <a:rPr lang="en-US" sz="2800" b="1" i="0" u="none" strike="noStrike" dirty="0">
                <a:solidFill>
                  <a:srgbClr val="000000"/>
                </a:solidFill>
                <a:effectLst/>
              </a:rPr>
              <a:t>fellowship</a:t>
            </a:r>
            <a:r>
              <a:rPr lang="en-US" sz="2800" b="0" i="0" u="none" strike="noStrike" dirty="0">
                <a:solidFill>
                  <a:srgbClr val="000000"/>
                </a:solidFill>
                <a:effectLst/>
              </a:rPr>
              <a:t>, </a:t>
            </a:r>
            <a:r>
              <a:rPr lang="en-US" sz="2800" b="1" i="0" u="none" strike="noStrike" dirty="0">
                <a:solidFill>
                  <a:srgbClr val="000000"/>
                </a:solidFill>
                <a:effectLst/>
              </a:rPr>
              <a:t>development</a:t>
            </a:r>
            <a:r>
              <a:rPr lang="en-US" sz="2800" b="0" i="0" u="none" strike="noStrike" dirty="0">
                <a:solidFill>
                  <a:srgbClr val="000000"/>
                </a:solidFill>
                <a:effectLst/>
              </a:rPr>
              <a:t>, and </a:t>
            </a:r>
            <a:r>
              <a:rPr lang="en-US" sz="2800" b="1" i="0" u="none" strike="noStrike" dirty="0">
                <a:solidFill>
                  <a:srgbClr val="000000"/>
                </a:solidFill>
                <a:effectLst/>
              </a:rPr>
              <a:t>growth</a:t>
            </a:r>
            <a:r>
              <a:rPr lang="en-US" sz="2800" b="0" i="0" u="none" strike="noStrike" dirty="0">
                <a:solidFill>
                  <a:srgbClr val="000000"/>
                </a:solidFill>
                <a:effectLst/>
              </a:rPr>
              <a:t> for Black and Brown male educators in DCPS.</a:t>
            </a:r>
            <a:r>
              <a:rPr lang="en-US" sz="2800" b="0" i="0" dirty="0">
                <a:solidFill>
                  <a:srgbClr val="000000"/>
                </a:solidFill>
                <a:effectLst/>
              </a:rPr>
              <a:t>​</a:t>
            </a:r>
          </a:p>
          <a:p>
            <a:pPr algn="l" rtl="0" fontAlgn="base"/>
            <a:r>
              <a:rPr lang="en-US" sz="2800" b="0" i="0" dirty="0">
                <a:solidFill>
                  <a:srgbClr val="000000"/>
                </a:solidFill>
                <a:effectLst/>
              </a:rPr>
              <a:t>​</a:t>
            </a:r>
          </a:p>
          <a:p>
            <a:pPr algn="l" rtl="0" fontAlgn="base"/>
            <a:r>
              <a:rPr lang="en-US" sz="2800" b="0" i="0" u="none" strike="noStrike" dirty="0">
                <a:solidFill>
                  <a:srgbClr val="000000"/>
                </a:solidFill>
                <a:effectLst/>
              </a:rPr>
              <a:t>Through MEOCC, members will have the opportunity to connect with fellow DCPS Black and Brown male educators to </a:t>
            </a:r>
            <a:r>
              <a:rPr lang="en-US" sz="2800" b="1" i="0" u="none" strike="noStrike" dirty="0">
                <a:solidFill>
                  <a:srgbClr val="000000"/>
                </a:solidFill>
                <a:effectLst/>
              </a:rPr>
              <a:t>build</a:t>
            </a:r>
            <a:r>
              <a:rPr lang="en-US" sz="2800" b="0" i="0" u="none" strike="noStrike" dirty="0">
                <a:solidFill>
                  <a:srgbClr val="000000"/>
                </a:solidFill>
                <a:effectLst/>
              </a:rPr>
              <a:t> and </a:t>
            </a:r>
            <a:r>
              <a:rPr lang="en-US" sz="2800" b="1" i="0" u="none" strike="noStrike" dirty="0">
                <a:solidFill>
                  <a:srgbClr val="000000"/>
                </a:solidFill>
                <a:effectLst/>
              </a:rPr>
              <a:t>empower</a:t>
            </a:r>
            <a:r>
              <a:rPr lang="en-US" sz="2800" b="0" i="0" u="none" strike="noStrike" dirty="0">
                <a:solidFill>
                  <a:srgbClr val="000000"/>
                </a:solidFill>
                <a:effectLst/>
              </a:rPr>
              <a:t> our brotherhood.</a:t>
            </a:r>
          </a:p>
          <a:p>
            <a:pPr marL="342900" indent="-342900">
              <a:buFont typeface="Arial" panose="020B0604020202020204" pitchFamily="34" charset="0"/>
              <a:buChar char="•"/>
            </a:pPr>
            <a:r>
              <a:rPr lang="en-US" sz="2400" b="1" dirty="0"/>
              <a:t>Mentoring:</a:t>
            </a:r>
            <a:r>
              <a:rPr lang="en-US" sz="2400" dirty="0"/>
              <a:t> Our priority is to intentionally support connections between educators at different stages of their career </a:t>
            </a:r>
          </a:p>
          <a:p>
            <a:pPr marL="342900" indent="-342900">
              <a:buFont typeface="Arial" panose="020B0604020202020204" pitchFamily="34" charset="0"/>
              <a:buChar char="•"/>
            </a:pPr>
            <a:r>
              <a:rPr lang="en-US" sz="2400" b="1" dirty="0"/>
              <a:t>Relevant Professional Development: </a:t>
            </a:r>
            <a:r>
              <a:rPr lang="en-US" sz="2400" dirty="0"/>
              <a:t>We provide opportunities for male educators to learn about topics they are interested in (e.g., Practicing Gratitude in Times of Uncertainty, and Navigating with Emotional Intelligence: Building Your Village).</a:t>
            </a:r>
          </a:p>
          <a:p>
            <a:pPr algn="l" rtl="0" fontAlgn="base"/>
            <a:endParaRPr lang="en-US" sz="2800" b="0" i="0" dirty="0">
              <a:solidFill>
                <a:srgbClr val="000000"/>
              </a:solidFill>
              <a:effectLst/>
            </a:endParaRPr>
          </a:p>
        </p:txBody>
      </p:sp>
    </p:spTree>
    <p:extLst>
      <p:ext uri="{BB962C8B-B14F-4D97-AF65-F5344CB8AC3E}">
        <p14:creationId xmlns:p14="http://schemas.microsoft.com/office/powerpoint/2010/main" val="293947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B6C03-F038-ECDD-4BF3-1BD7C1861EDC}"/>
              </a:ext>
            </a:extLst>
          </p:cNvPr>
          <p:cNvSpPr>
            <a:spLocks noGrp="1"/>
          </p:cNvSpPr>
          <p:nvPr>
            <p:ph type="title"/>
          </p:nvPr>
        </p:nvSpPr>
        <p:spPr>
          <a:xfrm>
            <a:off x="0" y="380007"/>
            <a:ext cx="11782425" cy="751115"/>
          </a:xfrm>
        </p:spPr>
        <p:txBody>
          <a:bodyPr>
            <a:normAutofit/>
          </a:bodyPr>
          <a:lstStyle/>
          <a:p>
            <a:r>
              <a:rPr lang="en-US" dirty="0">
                <a:latin typeface="+mn-lt"/>
              </a:rPr>
              <a:t>What is Antiracist Educator University?</a:t>
            </a:r>
          </a:p>
        </p:txBody>
      </p:sp>
      <p:pic>
        <p:nvPicPr>
          <p:cNvPr id="12" name="Content Placeholder 12" descr="A picture containing logo, graphics, font, text&#10;&#10;Description automatically generated">
            <a:extLst>
              <a:ext uri="{FF2B5EF4-FFF2-40B4-BE49-F238E27FC236}">
                <a16:creationId xmlns:a16="http://schemas.microsoft.com/office/drawing/2014/main" id="{43790001-015C-B81C-A1B1-FAD7705079E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99401" y="5530905"/>
            <a:ext cx="961970" cy="961970"/>
          </a:xfrm>
        </p:spPr>
      </p:pic>
      <p:sp>
        <p:nvSpPr>
          <p:cNvPr id="3" name="TextBox 2">
            <a:extLst>
              <a:ext uri="{FF2B5EF4-FFF2-40B4-BE49-F238E27FC236}">
                <a16:creationId xmlns:a16="http://schemas.microsoft.com/office/drawing/2014/main" id="{57695FBA-68D1-6CCC-3FE4-7F7A5005EBCA}"/>
              </a:ext>
            </a:extLst>
          </p:cNvPr>
          <p:cNvSpPr txBox="1"/>
          <p:nvPr/>
        </p:nvSpPr>
        <p:spPr>
          <a:xfrm>
            <a:off x="211744" y="2274347"/>
            <a:ext cx="147309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ea typeface="+mn-ea"/>
                <a:cs typeface="Arial" panose="020B0604020202020204" pitchFamily="34" charset="0"/>
              </a:rPr>
              <a:t>Our Vision</a:t>
            </a:r>
            <a:endParaRPr kumimoji="0" lang="en-US" sz="24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6" name="TextBox 5">
            <a:extLst>
              <a:ext uri="{FF2B5EF4-FFF2-40B4-BE49-F238E27FC236}">
                <a16:creationId xmlns:a16="http://schemas.microsoft.com/office/drawing/2014/main" id="{9709BB5D-BAF9-BE53-D168-094A60E15CA3}"/>
              </a:ext>
            </a:extLst>
          </p:cNvPr>
          <p:cNvSpPr txBox="1"/>
          <p:nvPr/>
        </p:nvSpPr>
        <p:spPr>
          <a:xfrm>
            <a:off x="167707" y="4054558"/>
            <a:ext cx="148700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ea typeface="+mn-ea"/>
                <a:cs typeface="Arial" panose="020B0604020202020204" pitchFamily="34" charset="0"/>
              </a:rPr>
              <a:t>Our Mission</a:t>
            </a:r>
            <a:endParaRPr kumimoji="0" lang="en-US" sz="2400" b="0" i="0" u="none" strike="noStrike" kern="1200" cap="none" spc="0" normalizeH="0" baseline="0" noProof="0">
              <a:ln>
                <a:noFill/>
              </a:ln>
              <a:solidFill>
                <a:prstClr val="black"/>
              </a:solidFill>
              <a:effectLst/>
              <a:uLnTx/>
              <a:uFillTx/>
              <a:ea typeface="+mn-ea"/>
              <a:cs typeface="Arial" panose="020B0604020202020204" pitchFamily="34" charset="0"/>
            </a:endParaRPr>
          </a:p>
        </p:txBody>
      </p:sp>
      <p:sp>
        <p:nvSpPr>
          <p:cNvPr id="26" name="TextBox 25">
            <a:extLst>
              <a:ext uri="{FF2B5EF4-FFF2-40B4-BE49-F238E27FC236}">
                <a16:creationId xmlns:a16="http://schemas.microsoft.com/office/drawing/2014/main" id="{FE02FC2E-26F4-732D-4F86-D5C0346F2247}"/>
              </a:ext>
            </a:extLst>
          </p:cNvPr>
          <p:cNvSpPr txBox="1"/>
          <p:nvPr/>
        </p:nvSpPr>
        <p:spPr>
          <a:xfrm>
            <a:off x="167708" y="1284030"/>
            <a:ext cx="11856584" cy="784830"/>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ea typeface="+mn-ea"/>
                <a:cs typeface="Arial" panose="020B0604020202020204" pitchFamily="34" charset="0"/>
              </a:rPr>
              <a:t>Antiracist Educator University (ARE-U)</a:t>
            </a:r>
            <a:r>
              <a:rPr kumimoji="0" lang="en-US" sz="1500" b="0" i="0" u="none" strike="noStrike" kern="1200" cap="none" spc="0" normalizeH="0" baseline="0" noProof="0" dirty="0">
                <a:ln>
                  <a:noFill/>
                </a:ln>
                <a:solidFill>
                  <a:prstClr val="black"/>
                </a:solidFill>
                <a:effectLst/>
                <a:uLnTx/>
                <a:uFillTx/>
                <a:ea typeface="+mn-ea"/>
                <a:cs typeface="Arial" panose="020B0604020202020204" pitchFamily="34" charset="0"/>
              </a:rPr>
              <a:t> is a professional learning experience designed to build a community of antiracist champions across District of Columbia Public Schools (DCPS). ARE-U provides educators with opportunities to engage in shared learning, build their capacity for antiracist leadership, and support school and district efforts to improve the educational experiences of all students of color. </a:t>
            </a:r>
          </a:p>
        </p:txBody>
      </p:sp>
      <p:sp>
        <p:nvSpPr>
          <p:cNvPr id="28" name="TextBox 27">
            <a:extLst>
              <a:ext uri="{FF2B5EF4-FFF2-40B4-BE49-F238E27FC236}">
                <a16:creationId xmlns:a16="http://schemas.microsoft.com/office/drawing/2014/main" id="{52F87A8B-1C8F-A7E4-8F86-124BC179AB40}"/>
              </a:ext>
            </a:extLst>
          </p:cNvPr>
          <p:cNvSpPr txBox="1"/>
          <p:nvPr/>
        </p:nvSpPr>
        <p:spPr>
          <a:xfrm>
            <a:off x="2024707" y="2290030"/>
            <a:ext cx="977371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ea typeface="+mn-ea"/>
                <a:cs typeface="Arial" panose="020B0604020202020204" pitchFamily="34" charset="0"/>
              </a:rPr>
              <a:t>An empowered community of ARE-U champions who, through their continuous learning and commitment, create an environment in which we eliminate opportunity gaps, interrupt institutional bias, and remove barriers to academic and social success, particularly for students of color.</a:t>
            </a:r>
          </a:p>
        </p:txBody>
      </p:sp>
      <p:sp>
        <p:nvSpPr>
          <p:cNvPr id="30" name="TextBox 29">
            <a:extLst>
              <a:ext uri="{FF2B5EF4-FFF2-40B4-BE49-F238E27FC236}">
                <a16:creationId xmlns:a16="http://schemas.microsoft.com/office/drawing/2014/main" id="{D4A1F7A9-4961-20A2-8E97-901ADE746985}"/>
              </a:ext>
            </a:extLst>
          </p:cNvPr>
          <p:cNvSpPr txBox="1"/>
          <p:nvPr/>
        </p:nvSpPr>
        <p:spPr>
          <a:xfrm>
            <a:off x="2024707" y="4054558"/>
            <a:ext cx="961391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ARE-U creates an influential community of antiracist champions across DCPS through an engaging curriculum where participants learn about antiracist and intersectional concepts and aligned educational practices, apply learning with the support of Professional Learning Communities, and showcase knowledge and skills by earning micro-credentials.</a:t>
            </a:r>
          </a:p>
        </p:txBody>
      </p:sp>
      <p:cxnSp>
        <p:nvCxnSpPr>
          <p:cNvPr id="35" name="Straight Connector 34">
            <a:extLst>
              <a:ext uri="{FF2B5EF4-FFF2-40B4-BE49-F238E27FC236}">
                <a16:creationId xmlns:a16="http://schemas.microsoft.com/office/drawing/2014/main" id="{52B26891-551B-9A89-92B0-5ABBD2433114}"/>
              </a:ext>
            </a:extLst>
          </p:cNvPr>
          <p:cNvCxnSpPr>
            <a:cxnSpLocks/>
          </p:cNvCxnSpPr>
          <p:nvPr/>
        </p:nvCxnSpPr>
        <p:spPr>
          <a:xfrm>
            <a:off x="1802168" y="2302189"/>
            <a:ext cx="0" cy="350473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25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D9BFD83-1343-5CC4-6563-063BB2CB5B5A}"/>
              </a:ext>
            </a:extLst>
          </p:cNvPr>
          <p:cNvSpPr>
            <a:spLocks noGrp="1"/>
          </p:cNvSpPr>
          <p:nvPr>
            <p:ph type="title"/>
          </p:nvPr>
        </p:nvSpPr>
        <p:spPr>
          <a:xfrm>
            <a:off x="125866" y="835580"/>
            <a:ext cx="11940268" cy="1038222"/>
          </a:xfrm>
        </p:spPr>
        <p:txBody>
          <a:bodyPr>
            <a:noAutofit/>
          </a:bodyPr>
          <a:lstStyle/>
          <a:p>
            <a:r>
              <a:rPr lang="en-US" sz="3600" b="1" dirty="0">
                <a:solidFill>
                  <a:srgbClr val="D00F1C"/>
                </a:solidFill>
                <a:latin typeface="+mn-lt"/>
              </a:rPr>
              <a:t>From the News: </a:t>
            </a:r>
            <a:r>
              <a:rPr lang="en-US" sz="3600" b="1" dirty="0">
                <a:solidFill>
                  <a:srgbClr val="032B43"/>
                </a:solidFill>
                <a:latin typeface="+mn-lt"/>
              </a:rPr>
              <a:t>Math Proficiency Rates Plummeted, Achievement Gap Widened in D.C. Schools During Pandemic </a:t>
            </a:r>
          </a:p>
        </p:txBody>
      </p:sp>
      <p:sp>
        <p:nvSpPr>
          <p:cNvPr id="11" name="TextBox 10">
            <a:extLst>
              <a:ext uri="{FF2B5EF4-FFF2-40B4-BE49-F238E27FC236}">
                <a16:creationId xmlns:a16="http://schemas.microsoft.com/office/drawing/2014/main" id="{65F7F238-E99A-32EA-3B20-09C87D4752DE}"/>
              </a:ext>
            </a:extLst>
          </p:cNvPr>
          <p:cNvSpPr txBox="1"/>
          <p:nvPr/>
        </p:nvSpPr>
        <p:spPr>
          <a:xfrm>
            <a:off x="531481" y="1964353"/>
            <a:ext cx="11129038" cy="4893647"/>
          </a:xfrm>
          <a:prstGeom prst="rect">
            <a:avLst/>
          </a:prstGeom>
          <a:noFill/>
        </p:spPr>
        <p:txBody>
          <a:bodyPr wrap="square">
            <a:spAutoFit/>
          </a:bodyPr>
          <a:lstStyle/>
          <a:p>
            <a:r>
              <a:rPr lang="en-US" sz="2800" dirty="0">
                <a:cs typeface="Arial" panose="020B0604020202020204" pitchFamily="34" charset="0"/>
              </a:rPr>
              <a:t>“…Across all grades, math proficiency rates plummeted. 60 percent of students scored level one or two on the PARCC assessment – a  sizeable decrease from 2019…</a:t>
            </a:r>
          </a:p>
          <a:p>
            <a:endParaRPr lang="en-US" sz="1100" dirty="0">
              <a:cs typeface="Arial" panose="020B0604020202020204" pitchFamily="34" charset="0"/>
            </a:endParaRPr>
          </a:p>
          <a:p>
            <a:r>
              <a:rPr lang="en-US" sz="2800" dirty="0">
                <a:cs typeface="Arial" panose="020B0604020202020204" pitchFamily="34" charset="0"/>
              </a:rPr>
              <a:t>…</a:t>
            </a:r>
            <a:r>
              <a:rPr lang="en-US" sz="2800" b="1" dirty="0">
                <a:cs typeface="Arial" panose="020B0604020202020204" pitchFamily="34" charset="0"/>
              </a:rPr>
              <a:t>The results show that learning loss was most acute among the city’s low-income and non-white students …</a:t>
            </a:r>
            <a:r>
              <a:rPr lang="en-US" sz="2800" dirty="0">
                <a:cs typeface="Arial" panose="020B0604020202020204" pitchFamily="34" charset="0"/>
              </a:rPr>
              <a:t>an outcome that mirrors most reverberations of the pandemic, where individuals already marginalized or at-risk bore the brunt of its impacts…</a:t>
            </a:r>
          </a:p>
          <a:p>
            <a:endParaRPr lang="en-US" sz="1100" dirty="0">
              <a:cs typeface="Arial" panose="020B0604020202020204" pitchFamily="34" charset="0"/>
            </a:endParaRPr>
          </a:p>
          <a:p>
            <a:r>
              <a:rPr lang="en-US" sz="2800" dirty="0">
                <a:cs typeface="Arial" panose="020B0604020202020204" pitchFamily="34" charset="0"/>
              </a:rPr>
              <a:t>…</a:t>
            </a:r>
            <a:r>
              <a:rPr lang="en-US" sz="2800" b="1" dirty="0">
                <a:cs typeface="Arial" panose="020B0604020202020204" pitchFamily="34" charset="0"/>
              </a:rPr>
              <a:t>In math, proficiency rates dropped by 12% for Black students and 13% for Hispanic Latino students, compared to 8.7% for white students</a:t>
            </a:r>
            <a:r>
              <a:rPr lang="en-US" sz="2800" dirty="0">
                <a:cs typeface="Arial" panose="020B0604020202020204" pitchFamily="34" charset="0"/>
              </a:rPr>
              <a:t>…”</a:t>
            </a:r>
          </a:p>
          <a:p>
            <a:endParaRPr lang="en-US" sz="1400" i="1" dirty="0">
              <a:cs typeface="Arial" panose="020B0604020202020204" pitchFamily="34" charset="0"/>
            </a:endParaRPr>
          </a:p>
          <a:p>
            <a:pPr algn="r"/>
            <a:r>
              <a:rPr lang="en-US" sz="2400" i="1" dirty="0">
                <a:cs typeface="Arial" panose="020B0604020202020204" pitchFamily="34" charset="0"/>
              </a:rPr>
              <a:t>From </a:t>
            </a:r>
            <a:r>
              <a:rPr lang="en-US" sz="2400" i="1" dirty="0" err="1">
                <a:cs typeface="Arial" panose="020B0604020202020204" pitchFamily="34" charset="0"/>
                <a:hlinkClick r:id="rId3"/>
              </a:rPr>
              <a:t>dcist</a:t>
            </a:r>
            <a:r>
              <a:rPr lang="en-US" sz="2400" i="1" dirty="0">
                <a:cs typeface="Arial" panose="020B0604020202020204" pitchFamily="34" charset="0"/>
              </a:rPr>
              <a:t>: September 2, 2022</a:t>
            </a:r>
          </a:p>
        </p:txBody>
      </p:sp>
    </p:spTree>
    <p:extLst>
      <p:ext uri="{BB962C8B-B14F-4D97-AF65-F5344CB8AC3E}">
        <p14:creationId xmlns:p14="http://schemas.microsoft.com/office/powerpoint/2010/main" val="208084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D6E0BEBC-F460-1025-9616-168EA0310040}"/>
              </a:ext>
            </a:extLst>
          </p:cNvPr>
          <p:cNvGraphicFramePr/>
          <p:nvPr>
            <p:extLst>
              <p:ext uri="{D42A27DB-BD31-4B8C-83A1-F6EECF244321}">
                <p14:modId xmlns:p14="http://schemas.microsoft.com/office/powerpoint/2010/main" val="3374835148"/>
              </p:ext>
            </p:extLst>
          </p:nvPr>
        </p:nvGraphicFramePr>
        <p:xfrm>
          <a:off x="145002" y="316856"/>
          <a:ext cx="11901996" cy="3025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12" descr="A picture containing logo, graphics, font, text&#10;&#10;Description automatically generated">
            <a:extLst>
              <a:ext uri="{FF2B5EF4-FFF2-40B4-BE49-F238E27FC236}">
                <a16:creationId xmlns:a16="http://schemas.microsoft.com/office/drawing/2014/main" id="{D064D50D-F5B1-BE69-8B2D-379586EF16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99401" y="5530905"/>
            <a:ext cx="961970" cy="961970"/>
          </a:xfrm>
          <a:prstGeom prst="rect">
            <a:avLst/>
          </a:prstGeom>
        </p:spPr>
      </p:pic>
      <p:sp>
        <p:nvSpPr>
          <p:cNvPr id="13" name="Title 1">
            <a:extLst>
              <a:ext uri="{FF2B5EF4-FFF2-40B4-BE49-F238E27FC236}">
                <a16:creationId xmlns:a16="http://schemas.microsoft.com/office/drawing/2014/main" id="{C31197ED-00D3-FA4C-38AC-D8876DE4AC94}"/>
              </a:ext>
            </a:extLst>
          </p:cNvPr>
          <p:cNvSpPr>
            <a:spLocks noGrp="1"/>
          </p:cNvSpPr>
          <p:nvPr>
            <p:ph type="title"/>
          </p:nvPr>
        </p:nvSpPr>
        <p:spPr>
          <a:xfrm>
            <a:off x="145002" y="484181"/>
            <a:ext cx="12046998" cy="570615"/>
          </a:xfrm>
        </p:spPr>
        <p:txBody>
          <a:bodyPr>
            <a:noAutofit/>
          </a:bodyPr>
          <a:lstStyle/>
          <a:p>
            <a:r>
              <a:rPr lang="en-US" sz="3200">
                <a:solidFill>
                  <a:srgbClr val="23D0B9"/>
                </a:solidFill>
                <a:latin typeface="+mn-lt"/>
              </a:rPr>
              <a:t>ARE-U 120: </a:t>
            </a:r>
            <a:r>
              <a:rPr lang="en-US" sz="3200">
                <a:solidFill>
                  <a:srgbClr val="23D0B9"/>
                </a:solidFill>
                <a:latin typeface="+mn-lt"/>
                <a:cs typeface="Arial" panose="020B0604020202020204" pitchFamily="34" charset="0"/>
              </a:rPr>
              <a:t>Antiracist &amp; Culturally Affirming Math Education</a:t>
            </a:r>
          </a:p>
        </p:txBody>
      </p:sp>
      <p:sp>
        <p:nvSpPr>
          <p:cNvPr id="15" name="TextBox 14">
            <a:extLst>
              <a:ext uri="{FF2B5EF4-FFF2-40B4-BE49-F238E27FC236}">
                <a16:creationId xmlns:a16="http://schemas.microsoft.com/office/drawing/2014/main" id="{A0DC5682-ED69-8AB9-EF81-F920767F3705}"/>
              </a:ext>
            </a:extLst>
          </p:cNvPr>
          <p:cNvSpPr txBox="1"/>
          <p:nvPr/>
        </p:nvSpPr>
        <p:spPr>
          <a:xfrm>
            <a:off x="5894621" y="2672323"/>
            <a:ext cx="5576744" cy="329320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cs typeface="Arial" panose="020B0604020202020204" pitchFamily="34" charset="0"/>
              </a:rPr>
              <a:t>Delivery Format: </a:t>
            </a:r>
            <a:r>
              <a:rPr kumimoji="0" lang="en-US" sz="2000" b="0" i="0" u="none" strike="noStrike" kern="1200" cap="none" spc="0" normalizeH="0" baseline="0" noProof="0" dirty="0">
                <a:ln>
                  <a:noFill/>
                </a:ln>
                <a:solidFill>
                  <a:prstClr val="black"/>
                </a:solidFill>
                <a:effectLst/>
                <a:uLnTx/>
                <a:uFillTx/>
                <a:cs typeface="Arial" panose="020B0604020202020204" pitchFamily="34" charset="0"/>
              </a:rPr>
              <a:t>Virtual (Live) Facilitation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23D0B9"/>
                </a:solidFill>
                <a:effectLst/>
                <a:uLnTx/>
                <a:uFillTx/>
                <a:cs typeface="Arial" panose="020B0604020202020204" pitchFamily="34" charset="0"/>
              </a:rPr>
              <a:t>Course Description: </a:t>
            </a:r>
            <a:r>
              <a:rPr kumimoji="0" lang="en-US" sz="1800" b="0" i="0" u="none" strike="noStrike" kern="1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This course is designed to </a:t>
            </a:r>
            <a:r>
              <a:rPr kumimoji="0" lang="en-US" sz="1800" b="0" i="0" u="none" strike="noStrike" kern="1200" cap="none" spc="0" normalizeH="0" baseline="0" noProof="0" dirty="0">
                <a:ln>
                  <a:noFill/>
                </a:ln>
                <a:solidFill>
                  <a:srgbClr val="000000"/>
                </a:solidFill>
                <a:effectLst/>
                <a:uLnTx/>
                <a:uFillTx/>
                <a:cs typeface="Arial" panose="020B0604020202020204" pitchFamily="34" charset="0"/>
              </a:rPr>
              <a:t>support participants in reflecting and interrogating their own mindset, biases, and practices related to math education. They will analyze and interpret racialized trends in student math opportunities and performance. Participants will also be introduced to antiracist and culturally-affirming practices to mitigate the impact of bias and stereotype threat on student math outcomes. </a:t>
            </a:r>
            <a:endParaRPr kumimoji="0" lang="en-US" sz="1800" b="0" i="0" u="none" strike="noStrike" kern="1200" cap="none" spc="0" normalizeH="0" baseline="0" noProof="0" dirty="0">
              <a:ln>
                <a:noFill/>
              </a:ln>
              <a:solidFill>
                <a:prstClr val="black"/>
              </a:solidFill>
              <a:effectLst/>
              <a:uLnTx/>
              <a:uFillTx/>
              <a:cs typeface="Arial" panose="020B0604020202020204" pitchFamily="34" charset="0"/>
            </a:endParaRPr>
          </a:p>
        </p:txBody>
      </p:sp>
      <p:pic>
        <p:nvPicPr>
          <p:cNvPr id="6" name="Picture 5" descr="Two people wearing face masks&#10;&#10;Description automatically generated with low confidence">
            <a:extLst>
              <a:ext uri="{FF2B5EF4-FFF2-40B4-BE49-F238E27FC236}">
                <a16:creationId xmlns:a16="http://schemas.microsoft.com/office/drawing/2014/main" id="{841665E3-6C1F-0F5B-1A3C-F17D7F461F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877" y="2626669"/>
            <a:ext cx="5576744" cy="3720156"/>
          </a:xfrm>
          <a:prstGeom prst="rect">
            <a:avLst/>
          </a:prstGeom>
          <a:ln>
            <a:noFill/>
          </a:ln>
          <a:effectLst>
            <a:softEdge rad="112500"/>
          </a:effectLst>
        </p:spPr>
      </p:pic>
    </p:spTree>
    <p:extLst>
      <p:ext uri="{BB962C8B-B14F-4D97-AF65-F5344CB8AC3E}">
        <p14:creationId xmlns:p14="http://schemas.microsoft.com/office/powerpoint/2010/main" val="174013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2" descr="A picture containing logo, graphics, font, text&#10;&#10;Description automatically generated">
            <a:extLst>
              <a:ext uri="{FF2B5EF4-FFF2-40B4-BE49-F238E27FC236}">
                <a16:creationId xmlns:a16="http://schemas.microsoft.com/office/drawing/2014/main" id="{D064D50D-F5B1-BE69-8B2D-379586EF16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9401" y="5530905"/>
            <a:ext cx="961970" cy="961970"/>
          </a:xfrm>
          <a:prstGeom prst="rect">
            <a:avLst/>
          </a:prstGeom>
        </p:spPr>
      </p:pic>
      <p:sp>
        <p:nvSpPr>
          <p:cNvPr id="2" name="Title 1">
            <a:extLst>
              <a:ext uri="{FF2B5EF4-FFF2-40B4-BE49-F238E27FC236}">
                <a16:creationId xmlns:a16="http://schemas.microsoft.com/office/drawing/2014/main" id="{0F36D05F-B33E-D0B7-8FD8-84381AF9F924}"/>
              </a:ext>
            </a:extLst>
          </p:cNvPr>
          <p:cNvSpPr>
            <a:spLocks noGrp="1"/>
          </p:cNvSpPr>
          <p:nvPr>
            <p:ph type="title"/>
          </p:nvPr>
        </p:nvSpPr>
        <p:spPr>
          <a:xfrm>
            <a:off x="145002" y="401330"/>
            <a:ext cx="12046998" cy="570615"/>
          </a:xfrm>
        </p:spPr>
        <p:txBody>
          <a:bodyPr>
            <a:noAutofit/>
          </a:bodyPr>
          <a:lstStyle/>
          <a:p>
            <a:r>
              <a:rPr lang="en-US" sz="3200" dirty="0">
                <a:solidFill>
                  <a:srgbClr val="23D0B9"/>
                </a:solidFill>
                <a:latin typeface="+mn-lt"/>
              </a:rPr>
              <a:t>ARE-U 120: </a:t>
            </a:r>
            <a:r>
              <a:rPr lang="en-US" sz="3200" dirty="0">
                <a:solidFill>
                  <a:srgbClr val="23D0B9"/>
                </a:solidFill>
                <a:latin typeface="+mn-lt"/>
                <a:cs typeface="Arial" panose="020B0604020202020204" pitchFamily="34" charset="0"/>
              </a:rPr>
              <a:t>Antiracist &amp; Culturally Affirming Math Education</a:t>
            </a:r>
          </a:p>
        </p:txBody>
      </p:sp>
      <p:graphicFrame>
        <p:nvGraphicFramePr>
          <p:cNvPr id="6" name="Diagram 5">
            <a:extLst>
              <a:ext uri="{FF2B5EF4-FFF2-40B4-BE49-F238E27FC236}">
                <a16:creationId xmlns:a16="http://schemas.microsoft.com/office/drawing/2014/main" id="{687005A8-C718-0A7B-B10A-62312FDD4CE0}"/>
              </a:ext>
            </a:extLst>
          </p:cNvPr>
          <p:cNvGraphicFramePr/>
          <p:nvPr>
            <p:extLst>
              <p:ext uri="{D42A27DB-BD31-4B8C-83A1-F6EECF244321}">
                <p14:modId xmlns:p14="http://schemas.microsoft.com/office/powerpoint/2010/main" val="4221974807"/>
              </p:ext>
            </p:extLst>
          </p:nvPr>
        </p:nvGraphicFramePr>
        <p:xfrm>
          <a:off x="291975" y="733189"/>
          <a:ext cx="10609804" cy="575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28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F2A438-30BC-EB9B-FDE5-801856E0F8D5}"/>
              </a:ext>
            </a:extLst>
          </p:cNvPr>
          <p:cNvSpPr txBox="1"/>
          <p:nvPr/>
        </p:nvSpPr>
        <p:spPr>
          <a:xfrm>
            <a:off x="0" y="6288962"/>
            <a:ext cx="6116594" cy="584775"/>
          </a:xfrm>
          <a:prstGeom prst="rect">
            <a:avLst/>
          </a:prstGeom>
          <a:noFill/>
        </p:spPr>
        <p:txBody>
          <a:bodyPr wrap="square">
            <a:spAutoFit/>
          </a:bodyPr>
          <a:lstStyle/>
          <a:p>
            <a:r>
              <a:rPr lang="en-US" sz="1600" b="1" i="1"/>
              <a:t>Source: </a:t>
            </a:r>
            <a:r>
              <a:rPr lang="en-US" sz="1600" i="1">
                <a:hlinkClick r:id="rId4"/>
              </a:rPr>
              <a:t>Using Data to Guide Difficult Conversations around Structural Racism</a:t>
            </a:r>
            <a:endParaRPr lang="en-US" sz="1600" i="1"/>
          </a:p>
        </p:txBody>
      </p:sp>
      <p:sp>
        <p:nvSpPr>
          <p:cNvPr id="3" name="TextBox 2">
            <a:extLst>
              <a:ext uri="{FF2B5EF4-FFF2-40B4-BE49-F238E27FC236}">
                <a16:creationId xmlns:a16="http://schemas.microsoft.com/office/drawing/2014/main" id="{9D7DA4D7-2227-1E69-1918-05516EDF682B}"/>
              </a:ext>
            </a:extLst>
          </p:cNvPr>
          <p:cNvSpPr txBox="1"/>
          <p:nvPr/>
        </p:nvSpPr>
        <p:spPr>
          <a:xfrm>
            <a:off x="329980" y="2052212"/>
            <a:ext cx="9061047" cy="400110"/>
          </a:xfrm>
          <a:prstGeom prst="rect">
            <a:avLst/>
          </a:prstGeom>
          <a:solidFill>
            <a:srgbClr val="FAB933"/>
          </a:solidFill>
        </p:spPr>
        <p:txBody>
          <a:bodyPr wrap="square" rtlCol="0">
            <a:spAutoFit/>
          </a:bodyPr>
          <a:lstStyle/>
          <a:p>
            <a:pPr algn="ctr"/>
            <a:r>
              <a:rPr lang="en-US" sz="2000" b="1">
                <a:cs typeface="Arial" panose="020B0604020202020204" pitchFamily="34" charset="0"/>
              </a:rPr>
              <a:t>Self-Reflection Questions Aligned to the NCTM’s 8 Effective Teaching Practices: </a:t>
            </a:r>
          </a:p>
        </p:txBody>
      </p:sp>
      <p:graphicFrame>
        <p:nvGraphicFramePr>
          <p:cNvPr id="7" name="Diagram 6">
            <a:extLst>
              <a:ext uri="{FF2B5EF4-FFF2-40B4-BE49-F238E27FC236}">
                <a16:creationId xmlns:a16="http://schemas.microsoft.com/office/drawing/2014/main" id="{5AAACD88-795B-5114-5AA3-AD127D95C14C}"/>
              </a:ext>
            </a:extLst>
          </p:cNvPr>
          <p:cNvGraphicFramePr/>
          <p:nvPr>
            <p:extLst>
              <p:ext uri="{D42A27DB-BD31-4B8C-83A1-F6EECF244321}">
                <p14:modId xmlns:p14="http://schemas.microsoft.com/office/powerpoint/2010/main" val="2081299241"/>
              </p:ext>
            </p:extLst>
          </p:nvPr>
        </p:nvGraphicFramePr>
        <p:xfrm>
          <a:off x="329980" y="2533000"/>
          <a:ext cx="10813646" cy="34246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6EADA918-FE9D-3681-0EEB-33B130F22FD7}"/>
              </a:ext>
            </a:extLst>
          </p:cNvPr>
          <p:cNvSpPr txBox="1"/>
          <p:nvPr/>
        </p:nvSpPr>
        <p:spPr>
          <a:xfrm>
            <a:off x="329980" y="705221"/>
            <a:ext cx="11100020" cy="1200329"/>
          </a:xfrm>
          <a:prstGeom prst="rect">
            <a:avLst/>
          </a:prstGeom>
          <a:noFill/>
        </p:spPr>
        <p:txBody>
          <a:bodyPr wrap="square" rtlCol="0">
            <a:spAutoFit/>
          </a:bodyPr>
          <a:lstStyle/>
          <a:p>
            <a:r>
              <a:rPr lang="en-US" sz="2400" b="1" dirty="0">
                <a:solidFill>
                  <a:srgbClr val="D00F1C"/>
                </a:solidFill>
                <a:cs typeface="Arial" panose="020B0604020202020204" pitchFamily="34" charset="0"/>
              </a:rPr>
              <a:t>Self Reflection Activity: </a:t>
            </a:r>
            <a:r>
              <a:rPr lang="en-US" sz="2400" dirty="0">
                <a:cs typeface="Arial" panose="020B0604020202020204" pitchFamily="34" charset="0"/>
              </a:rPr>
              <a:t>Linked are self-reflection questions developed using the </a:t>
            </a:r>
            <a:r>
              <a:rPr lang="en-US" sz="2400" b="1" dirty="0">
                <a:cs typeface="Arial" panose="020B0604020202020204" pitchFamily="34" charset="0"/>
              </a:rPr>
              <a:t>NCTM’s 8 Effective Teaching Practices</a:t>
            </a:r>
            <a:r>
              <a:rPr lang="en-US" sz="2400" dirty="0">
                <a:cs typeface="Arial" panose="020B0604020202020204" pitchFamily="34" charset="0"/>
              </a:rPr>
              <a:t>. Answer the survey questions based on how well you believe you currently exemplify these antiracist math practices. </a:t>
            </a:r>
          </a:p>
        </p:txBody>
      </p:sp>
    </p:spTree>
    <p:extLst>
      <p:ext uri="{BB962C8B-B14F-4D97-AF65-F5344CB8AC3E}">
        <p14:creationId xmlns:p14="http://schemas.microsoft.com/office/powerpoint/2010/main" val="1840938637"/>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56DB-8793-174E-9208-5577EB3F6BF3}"/>
              </a:ext>
            </a:extLst>
          </p:cNvPr>
          <p:cNvSpPr>
            <a:spLocks noGrp="1"/>
          </p:cNvSpPr>
          <p:nvPr>
            <p:ph type="title"/>
          </p:nvPr>
        </p:nvSpPr>
        <p:spPr>
          <a:xfrm>
            <a:off x="838200" y="365125"/>
            <a:ext cx="2331523" cy="1345355"/>
          </a:xfrm>
        </p:spPr>
        <p:txBody>
          <a:bodyPr/>
          <a:lstStyle/>
          <a:p>
            <a:r>
              <a:rPr lang="en-US" b="1">
                <a:cs typeface="Calibri Light"/>
              </a:rPr>
              <a:t>Agenda</a:t>
            </a:r>
            <a:endParaRPr lang="en-US">
              <a:cs typeface="Calibri Light"/>
            </a:endParaRPr>
          </a:p>
        </p:txBody>
      </p:sp>
      <p:sp>
        <p:nvSpPr>
          <p:cNvPr id="3" name="Content Placeholder 2">
            <a:extLst>
              <a:ext uri="{FF2B5EF4-FFF2-40B4-BE49-F238E27FC236}">
                <a16:creationId xmlns:a16="http://schemas.microsoft.com/office/drawing/2014/main" id="{FF860941-4294-BA4F-A112-011FC87201D8}"/>
              </a:ext>
            </a:extLst>
          </p:cNvPr>
          <p:cNvSpPr>
            <a:spLocks noGrp="1"/>
          </p:cNvSpPr>
          <p:nvPr>
            <p:ph idx="1"/>
          </p:nvPr>
        </p:nvSpPr>
        <p:spPr>
          <a:xfrm>
            <a:off x="421847" y="1710480"/>
            <a:ext cx="11054478" cy="4351338"/>
          </a:xfrm>
        </p:spPr>
        <p:txBody>
          <a:bodyPr vert="horz" lIns="91440" tIns="45720" rIns="91440" bIns="45720" rtlCol="0" anchor="t">
            <a:normAutofit/>
          </a:bodyPr>
          <a:lstStyle/>
          <a:p>
            <a:r>
              <a:rPr lang="en-US" dirty="0">
                <a:cs typeface="Calibri"/>
              </a:rPr>
              <a:t>Opener</a:t>
            </a:r>
          </a:p>
          <a:p>
            <a:r>
              <a:rPr lang="en-US" dirty="0">
                <a:cs typeface="Calibri"/>
              </a:rPr>
              <a:t>Where We’ve Been</a:t>
            </a:r>
          </a:p>
          <a:p>
            <a:pPr lvl="1"/>
            <a:r>
              <a:rPr lang="en-US" dirty="0">
                <a:cs typeface="Calibri"/>
              </a:rPr>
              <a:t>DCPS Historical Racial Equity Timeline/Journey</a:t>
            </a:r>
          </a:p>
          <a:p>
            <a:r>
              <a:rPr lang="en-US" dirty="0">
                <a:cs typeface="Calibri"/>
              </a:rPr>
              <a:t>Where We Are Now</a:t>
            </a:r>
          </a:p>
          <a:p>
            <a:pPr lvl="1"/>
            <a:r>
              <a:rPr lang="en-US" dirty="0">
                <a:cs typeface="Calibri"/>
              </a:rPr>
              <a:t>Student Data</a:t>
            </a:r>
          </a:p>
          <a:p>
            <a:pPr lvl="1"/>
            <a:r>
              <a:rPr lang="en-US" dirty="0">
                <a:cs typeface="Calibri"/>
              </a:rPr>
              <a:t>EMOC Programming</a:t>
            </a:r>
          </a:p>
          <a:p>
            <a:pPr lvl="1"/>
            <a:r>
              <a:rPr lang="en-US" dirty="0">
                <a:cs typeface="Calibri"/>
              </a:rPr>
              <a:t>MEOCC Programming</a:t>
            </a:r>
          </a:p>
          <a:p>
            <a:pPr lvl="1"/>
            <a:r>
              <a:rPr lang="en-US" dirty="0">
                <a:cs typeface="Calibri"/>
              </a:rPr>
              <a:t>ARE-U Programming</a:t>
            </a:r>
          </a:p>
          <a:p>
            <a:r>
              <a:rPr lang="en-US" b="1" dirty="0">
                <a:cs typeface="Calibri"/>
              </a:rPr>
              <a:t>Questions and Discussion</a:t>
            </a:r>
          </a:p>
          <a:p>
            <a:pPr marL="0" indent="0">
              <a:buNone/>
            </a:pPr>
            <a:endParaRPr lang="en-US" dirty="0">
              <a:cs typeface="Calibri"/>
            </a:endParaRPr>
          </a:p>
          <a:p>
            <a:pPr marL="457200" lvl="1" indent="0">
              <a:buNone/>
            </a:pPr>
            <a:endParaRPr lang="en-US" dirty="0">
              <a:cs typeface="Calibri"/>
            </a:endParaRPr>
          </a:p>
          <a:p>
            <a:pPr lvl="1"/>
            <a:endParaRPr lang="en-US" dirty="0">
              <a:cs typeface="Calibri"/>
            </a:endParaRPr>
          </a:p>
          <a:p>
            <a:endParaRPr lang="en-US" dirty="0">
              <a:cs typeface="Calibri"/>
            </a:endParaRPr>
          </a:p>
          <a:p>
            <a:endParaRPr lang="en-US" dirty="0">
              <a:cs typeface="Calibri"/>
            </a:endParaRPr>
          </a:p>
        </p:txBody>
      </p:sp>
      <p:pic>
        <p:nvPicPr>
          <p:cNvPr id="1028" name="Picture 4">
            <a:extLst>
              <a:ext uri="{FF2B5EF4-FFF2-40B4-BE49-F238E27FC236}">
                <a16:creationId xmlns:a16="http://schemas.microsoft.com/office/drawing/2014/main" id="{7935B051-7C32-EECA-77A3-21BD057C7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0" y="452475"/>
            <a:ext cx="4550229" cy="59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D489-7562-24A5-CE85-15E706035F0A}"/>
              </a:ext>
            </a:extLst>
          </p:cNvPr>
          <p:cNvSpPr>
            <a:spLocks noGrp="1"/>
          </p:cNvSpPr>
          <p:nvPr>
            <p:ph type="title"/>
          </p:nvPr>
        </p:nvSpPr>
        <p:spPr>
          <a:xfrm>
            <a:off x="0" y="397782"/>
            <a:ext cx="10515600" cy="1325563"/>
          </a:xfrm>
        </p:spPr>
        <p:txBody>
          <a:bodyPr/>
          <a:lstStyle/>
          <a:p>
            <a:r>
              <a:rPr lang="en-US" b="1" dirty="0"/>
              <a:t>Opener</a:t>
            </a:r>
          </a:p>
        </p:txBody>
      </p:sp>
      <p:sp>
        <p:nvSpPr>
          <p:cNvPr id="4" name="Rectangle: Rounded Corners 3">
            <a:extLst>
              <a:ext uri="{FF2B5EF4-FFF2-40B4-BE49-F238E27FC236}">
                <a16:creationId xmlns:a16="http://schemas.microsoft.com/office/drawing/2014/main" id="{79FE0007-69D1-156F-D12E-84A96BE4F120}"/>
              </a:ext>
            </a:extLst>
          </p:cNvPr>
          <p:cNvSpPr/>
          <p:nvPr/>
        </p:nvSpPr>
        <p:spPr>
          <a:xfrm>
            <a:off x="299357" y="2375807"/>
            <a:ext cx="11593286" cy="210638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Please share with your neighbor one transformative experience or individual in your educational journey that led to your success today.</a:t>
            </a:r>
          </a:p>
        </p:txBody>
      </p:sp>
    </p:spTree>
    <p:extLst>
      <p:ext uri="{BB962C8B-B14F-4D97-AF65-F5344CB8AC3E}">
        <p14:creationId xmlns:p14="http://schemas.microsoft.com/office/powerpoint/2010/main" val="541371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C82A-BEF5-D6E1-8B76-6CB3658FD675}"/>
              </a:ext>
            </a:extLst>
          </p:cNvPr>
          <p:cNvSpPr>
            <a:spLocks noGrp="1"/>
          </p:cNvSpPr>
          <p:nvPr>
            <p:ph type="title"/>
          </p:nvPr>
        </p:nvSpPr>
        <p:spPr/>
        <p:txBody>
          <a:bodyPr/>
          <a:lstStyle/>
          <a:p>
            <a:r>
              <a:rPr lang="en-US" dirty="0"/>
              <a:t>Questions and Discussion</a:t>
            </a:r>
          </a:p>
        </p:txBody>
      </p:sp>
      <p:sp>
        <p:nvSpPr>
          <p:cNvPr id="3" name="Content Placeholder 2">
            <a:extLst>
              <a:ext uri="{FF2B5EF4-FFF2-40B4-BE49-F238E27FC236}">
                <a16:creationId xmlns:a16="http://schemas.microsoft.com/office/drawing/2014/main" id="{80D4EE7A-B229-FA7A-5F51-69E1B4FE94E4}"/>
              </a:ext>
            </a:extLst>
          </p:cNvPr>
          <p:cNvSpPr>
            <a:spLocks noGrp="1"/>
          </p:cNvSpPr>
          <p:nvPr>
            <p:ph idx="1"/>
          </p:nvPr>
        </p:nvSpPr>
        <p:spPr>
          <a:xfrm>
            <a:off x="130628" y="1564368"/>
            <a:ext cx="12061372" cy="4351338"/>
          </a:xfrm>
        </p:spPr>
        <p:txBody>
          <a:bodyPr>
            <a:normAutofit/>
          </a:bodyPr>
          <a:lstStyle/>
          <a:p>
            <a:r>
              <a:rPr lang="en-US" b="1" dirty="0"/>
              <a:t>Programmatic:</a:t>
            </a:r>
          </a:p>
          <a:p>
            <a:pPr lvl="1"/>
            <a:r>
              <a:rPr lang="en-US" dirty="0"/>
              <a:t>What bright spots or gaps do you see in our current programming? </a:t>
            </a:r>
          </a:p>
          <a:p>
            <a:pPr lvl="1"/>
            <a:r>
              <a:rPr lang="en-US" dirty="0"/>
              <a:t>How have you addressed concerns families may have about safety with afterschool programming or experiential learning opportunities for students?</a:t>
            </a:r>
          </a:p>
          <a:p>
            <a:pPr lvl="1"/>
            <a:r>
              <a:rPr lang="en-US" dirty="0"/>
              <a:t>Given competing district priorities and concerns about educator burnout, how are you recruiting effective facilitators for student programming?</a:t>
            </a:r>
          </a:p>
          <a:p>
            <a:pPr marL="457200" lvl="1" indent="0">
              <a:buNone/>
            </a:pPr>
            <a:endParaRPr lang="en-US" dirty="0"/>
          </a:p>
          <a:p>
            <a:r>
              <a:rPr lang="en-US" b="1" dirty="0"/>
              <a:t>Systemic:</a:t>
            </a:r>
          </a:p>
          <a:p>
            <a:pPr lvl="1"/>
            <a:r>
              <a:rPr lang="en-US" dirty="0"/>
              <a:t>What levers within our system should we pay more attention to if our goal is to advance the achievement of our Black and Latino young men and boys?</a:t>
            </a:r>
          </a:p>
          <a:p>
            <a:pPr lvl="1"/>
            <a:r>
              <a:rPr lang="en-US" dirty="0"/>
              <a:t>How have you leveraged a broader citywide ecosystem to support similar initiatives?</a:t>
            </a:r>
          </a:p>
          <a:p>
            <a:pPr marL="457200" lvl="1" indent="0">
              <a:buNone/>
            </a:pPr>
            <a:endParaRPr lang="en-US" dirty="0"/>
          </a:p>
        </p:txBody>
      </p:sp>
    </p:spTree>
    <p:extLst>
      <p:ext uri="{BB962C8B-B14F-4D97-AF65-F5344CB8AC3E}">
        <p14:creationId xmlns:p14="http://schemas.microsoft.com/office/powerpoint/2010/main" val="2732061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56DB-8793-174E-9208-5577EB3F6BF3}"/>
              </a:ext>
            </a:extLst>
          </p:cNvPr>
          <p:cNvSpPr>
            <a:spLocks noGrp="1"/>
          </p:cNvSpPr>
          <p:nvPr>
            <p:ph type="title"/>
          </p:nvPr>
        </p:nvSpPr>
        <p:spPr>
          <a:xfrm>
            <a:off x="759530" y="420819"/>
            <a:ext cx="10017702" cy="886985"/>
          </a:xfrm>
        </p:spPr>
        <p:txBody>
          <a:bodyPr>
            <a:normAutofit/>
          </a:bodyPr>
          <a:lstStyle/>
          <a:p>
            <a:r>
              <a:rPr lang="en-US" sz="4400" b="1"/>
              <a:t>DCPS Racial Equity Action Vision Statement</a:t>
            </a:r>
            <a:br>
              <a:rPr lang="en-US" b="1"/>
            </a:br>
            <a:r>
              <a:rPr lang="en-US" sz="1200" b="1" i="1">
                <a:cs typeface="Calibri Light"/>
              </a:rPr>
              <a:t>                                                                                                                                                                                                                    *due to Office of Racial Equity 2/10/23</a:t>
            </a:r>
            <a:endParaRPr lang="en-US" sz="4400" b="1" i="1">
              <a:cs typeface="Calibri Light"/>
            </a:endParaRPr>
          </a:p>
        </p:txBody>
      </p:sp>
      <p:sp>
        <p:nvSpPr>
          <p:cNvPr id="3" name="TextBox 2">
            <a:extLst>
              <a:ext uri="{FF2B5EF4-FFF2-40B4-BE49-F238E27FC236}">
                <a16:creationId xmlns:a16="http://schemas.microsoft.com/office/drawing/2014/main" id="{B22ECB03-5F17-7130-0FB5-16B91626648D}"/>
              </a:ext>
            </a:extLst>
          </p:cNvPr>
          <p:cNvSpPr txBox="1"/>
          <p:nvPr/>
        </p:nvSpPr>
        <p:spPr>
          <a:xfrm>
            <a:off x="165103" y="1638038"/>
            <a:ext cx="11461073" cy="5155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sz="1500" b="0" i="0">
                <a:solidFill>
                  <a:srgbClr val="000000"/>
                </a:solidFill>
                <a:effectLst/>
              </a:rPr>
              <a:t>The District of Columbia Public Schools (DCPS) acknowledges the existence of numerous, varied inequities in some of the laws and policies of Washington, DC, and their impact on our schools, students, and mission. These inequities are born from the legacies of discrimination, segregation, economic and educational disenfranchisement, redlining, displacement, and the enslavement of Black people. The District’s most historically excluded and economically vulnerable residents, often people of color and those experiencing systemic poverty, too often experience the negative effects of a lack of access to resources. These negative effects prevent communities, particularly those east of the Anacostia River, from having full access to equitable opportunities.</a:t>
            </a:r>
            <a:r>
              <a:rPr lang="en-US" sz="1500">
                <a:solidFill>
                  <a:srgbClr val="000000"/>
                </a:solidFill>
              </a:rPr>
              <a:t> </a:t>
            </a:r>
            <a:endParaRPr lang="en-US" sz="1500"/>
          </a:p>
          <a:p>
            <a:pPr fontAlgn="base"/>
            <a:endParaRPr lang="en-US" sz="1500" b="0" i="0">
              <a:solidFill>
                <a:srgbClr val="000000"/>
              </a:solidFill>
              <a:effectLst/>
              <a:cs typeface="Calibri"/>
            </a:endParaRPr>
          </a:p>
          <a:p>
            <a:pPr algn="l" rtl="0" fontAlgn="base"/>
            <a:r>
              <a:rPr lang="en-US" sz="1500" b="0" i="0">
                <a:solidFill>
                  <a:srgbClr val="000000"/>
                </a:solidFill>
                <a:effectLst/>
              </a:rPr>
              <a:t>DCPS is committed to becoming a whole child, anti</a:t>
            </a:r>
            <a:r>
              <a:rPr lang="en-US" sz="1500" b="0" i="0" strike="sngStrike">
                <a:solidFill>
                  <a:srgbClr val="881798"/>
                </a:solidFill>
                <a:effectLst/>
              </a:rPr>
              <a:t>-</a:t>
            </a:r>
            <a:r>
              <a:rPr lang="en-US" sz="1500" b="0" i="0">
                <a:solidFill>
                  <a:srgbClr val="000000"/>
                </a:solidFill>
                <a:effectLst/>
              </a:rPr>
              <a:t>racist school district. We believe in fostering an environment in which we eliminate opportunity gaps, interrupt institutional bias, and remove barriers to academic and social success, particularly for students of color. We provide access, inclusion, and affirmation and offer the most support where the greatest disparities have persisted to promote racial equity. We honor our commitment by affirming our students’ cultures and communities, incorporating social-emotional learning and culturally responsive practices, increasing access to rigorous academic content and financial resources, and changing policies to promote equity and remove barriers. </a:t>
            </a:r>
            <a:endParaRPr lang="en-US" sz="1500" b="0" i="0">
              <a:solidFill>
                <a:srgbClr val="000000"/>
              </a:solidFill>
              <a:effectLst/>
              <a:cs typeface="Calibri"/>
            </a:endParaRPr>
          </a:p>
          <a:p>
            <a:pPr algn="l" rtl="0" fontAlgn="base"/>
            <a:endParaRPr lang="en-US" sz="1500" b="0" i="0">
              <a:solidFill>
                <a:srgbClr val="000000"/>
              </a:solidFill>
              <a:effectLst/>
              <a:cs typeface="Calibri"/>
            </a:endParaRPr>
          </a:p>
          <a:p>
            <a:pPr algn="l" rtl="0" fontAlgn="base"/>
            <a:r>
              <a:rPr lang="en-US" sz="1500" b="0" i="0">
                <a:solidFill>
                  <a:srgbClr val="000000"/>
                </a:solidFill>
                <a:effectLst/>
              </a:rPr>
              <a:t>It is the vision of DCPS that every student feels loved, challenged, and prepared to positively influence society and thrive in life. We recognize there are both individual and collective dimensions to this work, as well as a simultaneous focus on people and systems. We further commit to our vision of advancing racial equity by naming and addressing inequities when we encounter them, creating transparent processes that are accessible to all, elevating the voices of those furthest from opportunity, and holding ourselves accountable for the impact of our work.  </a:t>
            </a:r>
            <a:endParaRPr lang="en-US" sz="1500" b="0" i="0">
              <a:solidFill>
                <a:srgbClr val="000000"/>
              </a:solidFill>
              <a:effectLst/>
              <a:cs typeface="Calibri"/>
            </a:endParaRPr>
          </a:p>
          <a:p>
            <a:pPr algn="l" rtl="0" fontAlgn="base"/>
            <a:endParaRPr lang="en-US" sz="1500">
              <a:solidFill>
                <a:srgbClr val="000000"/>
              </a:solidFill>
              <a:cs typeface="Calibri"/>
            </a:endParaRPr>
          </a:p>
          <a:p>
            <a:pPr fontAlgn="base"/>
            <a:r>
              <a:rPr lang="en-US" sz="1500" b="0" i="0">
                <a:solidFill>
                  <a:srgbClr val="000000"/>
                </a:solidFill>
                <a:effectLst/>
              </a:rPr>
              <a:t>Equity is bolstered by our core DCPS values of students first, excellence, teamwork, courage, and joy. </a:t>
            </a:r>
            <a:r>
              <a:rPr lang="en-US" sz="1500">
                <a:solidFill>
                  <a:srgbClr val="000000"/>
                </a:solidFill>
                <a:ea typeface="+mn-lt"/>
                <a:cs typeface="+mn-lt"/>
              </a:rPr>
              <a:t> </a:t>
            </a:r>
            <a:r>
              <a:rPr lang="en-US" sz="1500" b="0" i="0">
                <a:solidFill>
                  <a:srgbClr val="000000"/>
                </a:solidFill>
                <a:effectLst/>
                <a:ea typeface="+mn-lt"/>
                <a:cs typeface="+mn-lt"/>
              </a:rPr>
              <a:t>DCPS will </a:t>
            </a:r>
            <a:r>
              <a:rPr lang="en-US" sz="1500">
                <a:solidFill>
                  <a:srgbClr val="000000"/>
                </a:solidFill>
                <a:ea typeface="+mn-lt"/>
                <a:cs typeface="+mn-lt"/>
              </a:rPr>
              <a:t>achieve </a:t>
            </a:r>
            <a:r>
              <a:rPr lang="en-US" sz="1500" b="0" i="0">
                <a:solidFill>
                  <a:srgbClr val="000000"/>
                </a:solidFill>
                <a:effectLst/>
                <a:ea typeface="+mn-lt"/>
                <a:cs typeface="+mn-lt"/>
              </a:rPr>
              <a:t>our commitment when </a:t>
            </a:r>
            <a:r>
              <a:rPr lang="en-US" sz="1500">
                <a:solidFill>
                  <a:srgbClr val="000000"/>
                </a:solidFill>
                <a:ea typeface="+mn-lt"/>
                <a:cs typeface="+mn-lt"/>
              </a:rPr>
              <a:t>we eliminate racial </a:t>
            </a:r>
            <a:r>
              <a:rPr lang="en-US" sz="1500" b="0" i="0">
                <a:solidFill>
                  <a:srgbClr val="000000"/>
                </a:solidFill>
                <a:effectLst/>
                <a:ea typeface="+mn-lt"/>
                <a:cs typeface="+mn-lt"/>
              </a:rPr>
              <a:t>gaps in achievement, discipline, and the experiences of students, irrespective of identity or location of district residence. </a:t>
            </a:r>
            <a:endParaRPr lang="en-US" sz="1500">
              <a:ea typeface="+mn-lt"/>
              <a:cs typeface="+mn-lt"/>
            </a:endParaRPr>
          </a:p>
          <a:p>
            <a:pPr algn="l"/>
            <a:endParaRPr lang="en-US" sz="1500" b="0" i="0">
              <a:solidFill>
                <a:srgbClr val="000000"/>
              </a:solidFill>
              <a:effectLst/>
              <a:cs typeface="Calibri"/>
            </a:endParaRPr>
          </a:p>
          <a:p>
            <a:endParaRPr lang="en-US" sz="1400">
              <a:cs typeface="Calibri"/>
            </a:endParaRPr>
          </a:p>
        </p:txBody>
      </p:sp>
    </p:spTree>
    <p:extLst>
      <p:ext uri="{BB962C8B-B14F-4D97-AF65-F5344CB8AC3E}">
        <p14:creationId xmlns:p14="http://schemas.microsoft.com/office/powerpoint/2010/main" val="156889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56DB-8793-174E-9208-5577EB3F6BF3}"/>
              </a:ext>
            </a:extLst>
          </p:cNvPr>
          <p:cNvSpPr>
            <a:spLocks noGrp="1"/>
          </p:cNvSpPr>
          <p:nvPr>
            <p:ph type="title"/>
          </p:nvPr>
        </p:nvSpPr>
        <p:spPr>
          <a:xfrm>
            <a:off x="0" y="408800"/>
            <a:ext cx="2331523" cy="1345355"/>
          </a:xfrm>
        </p:spPr>
        <p:txBody>
          <a:bodyPr/>
          <a:lstStyle/>
          <a:p>
            <a:r>
              <a:rPr lang="en-US" b="1" dirty="0">
                <a:cs typeface="Calibri Light"/>
              </a:rPr>
              <a:t>Agenda</a:t>
            </a:r>
          </a:p>
        </p:txBody>
      </p:sp>
      <p:sp>
        <p:nvSpPr>
          <p:cNvPr id="3" name="Content Placeholder 2">
            <a:extLst>
              <a:ext uri="{FF2B5EF4-FFF2-40B4-BE49-F238E27FC236}">
                <a16:creationId xmlns:a16="http://schemas.microsoft.com/office/drawing/2014/main" id="{FF860941-4294-BA4F-A112-011FC87201D8}"/>
              </a:ext>
            </a:extLst>
          </p:cNvPr>
          <p:cNvSpPr>
            <a:spLocks noGrp="1"/>
          </p:cNvSpPr>
          <p:nvPr>
            <p:ph idx="1"/>
          </p:nvPr>
        </p:nvSpPr>
        <p:spPr>
          <a:xfrm>
            <a:off x="421847" y="1710480"/>
            <a:ext cx="11054478" cy="4351338"/>
          </a:xfrm>
        </p:spPr>
        <p:txBody>
          <a:bodyPr vert="horz" lIns="91440" tIns="45720" rIns="91440" bIns="45720" rtlCol="0" anchor="t">
            <a:normAutofit/>
          </a:bodyPr>
          <a:lstStyle/>
          <a:p>
            <a:r>
              <a:rPr lang="en-US" dirty="0">
                <a:cs typeface="Calibri"/>
              </a:rPr>
              <a:t>Opener</a:t>
            </a:r>
          </a:p>
          <a:p>
            <a:r>
              <a:rPr lang="en-US" b="1" dirty="0">
                <a:cs typeface="Calibri"/>
              </a:rPr>
              <a:t>Where We’ve Been</a:t>
            </a:r>
          </a:p>
          <a:p>
            <a:pPr lvl="1"/>
            <a:r>
              <a:rPr lang="en-US" dirty="0">
                <a:cs typeface="Calibri"/>
              </a:rPr>
              <a:t>DCPS Historical Racial Equity Timeline/Journey</a:t>
            </a:r>
          </a:p>
          <a:p>
            <a:r>
              <a:rPr lang="en-US" dirty="0">
                <a:cs typeface="Calibri"/>
              </a:rPr>
              <a:t>Where We Are Now</a:t>
            </a:r>
          </a:p>
          <a:p>
            <a:pPr lvl="1"/>
            <a:r>
              <a:rPr lang="en-US" dirty="0">
                <a:cs typeface="Calibri"/>
              </a:rPr>
              <a:t>Student Data</a:t>
            </a:r>
          </a:p>
          <a:p>
            <a:pPr lvl="1"/>
            <a:r>
              <a:rPr lang="en-US" dirty="0">
                <a:cs typeface="Calibri"/>
              </a:rPr>
              <a:t>EMOC Programming</a:t>
            </a:r>
          </a:p>
          <a:p>
            <a:pPr lvl="1"/>
            <a:r>
              <a:rPr lang="en-US" dirty="0">
                <a:cs typeface="Calibri"/>
              </a:rPr>
              <a:t>MEOCC Programming</a:t>
            </a:r>
          </a:p>
          <a:p>
            <a:pPr lvl="1"/>
            <a:r>
              <a:rPr lang="en-US" dirty="0">
                <a:cs typeface="Calibri"/>
              </a:rPr>
              <a:t>ARE-U Programming</a:t>
            </a:r>
          </a:p>
          <a:p>
            <a:r>
              <a:rPr lang="en-US" dirty="0">
                <a:cs typeface="Calibri"/>
              </a:rPr>
              <a:t>Questions and Discussion</a:t>
            </a:r>
          </a:p>
          <a:p>
            <a:pPr marL="457200" lvl="1" indent="0">
              <a:buNone/>
            </a:pPr>
            <a:endParaRPr lang="en-US" dirty="0">
              <a:cs typeface="Calibri"/>
            </a:endParaRPr>
          </a:p>
          <a:p>
            <a:pPr lvl="1"/>
            <a:endParaRPr lang="en-US" dirty="0">
              <a:cs typeface="Calibri"/>
            </a:endParaRPr>
          </a:p>
          <a:p>
            <a:endParaRPr lang="en-US" dirty="0">
              <a:cs typeface="Calibri"/>
            </a:endParaRPr>
          </a:p>
          <a:p>
            <a:endParaRPr lang="en-US" dirty="0">
              <a:cs typeface="Calibri"/>
            </a:endParaRPr>
          </a:p>
        </p:txBody>
      </p:sp>
      <p:pic>
        <p:nvPicPr>
          <p:cNvPr id="1028" name="Picture 4">
            <a:extLst>
              <a:ext uri="{FF2B5EF4-FFF2-40B4-BE49-F238E27FC236}">
                <a16:creationId xmlns:a16="http://schemas.microsoft.com/office/drawing/2014/main" id="{7935B051-7C32-EECA-77A3-21BD057C7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1770" y="452475"/>
            <a:ext cx="4550229" cy="597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07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a:extLst>
              <a:ext uri="{FF2B5EF4-FFF2-40B4-BE49-F238E27FC236}">
                <a16:creationId xmlns:a16="http://schemas.microsoft.com/office/drawing/2014/main" id="{85ED402D-41F3-B5E7-206A-8E78DB2C66D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9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8AA1730-64E2-F511-E6DE-F14BF97F57FC}"/>
              </a:ext>
            </a:extLst>
          </p:cNvPr>
          <p:cNvSpPr>
            <a:spLocks noChangeArrowheads="1"/>
          </p:cNvSpPr>
          <p:nvPr/>
        </p:nvSpPr>
        <p:spPr bwMode="auto">
          <a:xfrm>
            <a:off x="11009238" y="5968756"/>
            <a:ext cx="18862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         </a:t>
            </a:r>
            <a:br>
              <a:rPr kumimoji="0" lang="en-US" altLang="en-US" sz="1200" b="0" i="0" u="none" strike="noStrike" cap="none" normalizeH="0" baseline="0" dirty="0">
                <a:ln>
                  <a:noFill/>
                </a:ln>
                <a:solidFill>
                  <a:schemeClr val="bg1"/>
                </a:solidFill>
                <a:effectLst/>
                <a:latin typeface="Arial" panose="020B0604020202020204" pitchFamily="34" charset="0"/>
              </a:rPr>
            </a:br>
            <a:endParaRPr kumimoji="0" lang="en-US" altLang="en-US"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rPr>
              <a:t>Taft </a:t>
            </a:r>
            <a:r>
              <a:rPr lang="en-US" altLang="en-US" sz="1200" b="1" dirty="0">
                <a:solidFill>
                  <a:schemeClr val="bg1"/>
                </a:solidFill>
                <a:latin typeface="Arial" panose="020B0604020202020204" pitchFamily="34" charset="0"/>
              </a:rPr>
              <a:t>J</a:t>
            </a:r>
            <a:r>
              <a:rPr kumimoji="0" lang="en-US" altLang="en-US" sz="1200" b="1" i="0" u="none" strike="noStrike" cap="none" normalizeH="0" baseline="0" dirty="0">
                <a:ln>
                  <a:noFill/>
                </a:ln>
                <a:solidFill>
                  <a:schemeClr val="bg1"/>
                </a:solidFill>
                <a:effectLst/>
                <a:latin typeface="Arial" panose="020B0604020202020204" pitchFamily="34" charset="0"/>
              </a:rPr>
              <a:t>HS. </a:t>
            </a:r>
            <a:endParaRPr kumimoji="0" lang="en-US" altLang="en-US" sz="1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Late 1940s. </a:t>
            </a:r>
            <a:endParaRPr kumimoji="0" lang="en-US" altLang="en-US" sz="1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bg1"/>
                </a:solidFill>
                <a:effectLst/>
                <a:latin typeface="Arial" panose="020B0604020202020204" pitchFamily="34" charset="0"/>
              </a:rPr>
            </a:br>
            <a:endParaRPr kumimoji="0" lang="en-US" altLang="en-US" sz="1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99903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5BA2205-16A4-190D-1B32-379444A25C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17" r="-2" b="11254"/>
          <a:stretch/>
        </p:blipFill>
        <p:spPr bwMode="auto">
          <a:xfrm>
            <a:off x="-6588" y="10"/>
            <a:ext cx="12198588"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6F2343-BD24-9C91-C8FD-6FBD6E552186}"/>
              </a:ext>
            </a:extLst>
          </p:cNvPr>
          <p:cNvSpPr>
            <a:spLocks noChangeArrowheads="1"/>
          </p:cNvSpPr>
          <p:nvPr/>
        </p:nvSpPr>
        <p:spPr bwMode="auto">
          <a:xfrm>
            <a:off x="11009238" y="5968756"/>
            <a:ext cx="18862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rPr>
              <a:t>         </a:t>
            </a:r>
            <a:br>
              <a:rPr kumimoji="0" lang="en-US" altLang="en-US" sz="1200" b="0" i="0" u="none" strike="noStrike" cap="none" normalizeH="0" baseline="0" dirty="0">
                <a:ln>
                  <a:noFill/>
                </a:ln>
                <a:solidFill>
                  <a:schemeClr val="bg1"/>
                </a:solidFill>
                <a:effectLst/>
                <a:latin typeface="Arial" panose="020B0604020202020204" pitchFamily="34" charset="0"/>
              </a:rPr>
            </a:br>
            <a:endParaRPr kumimoji="0" lang="en-US" altLang="en-US" sz="12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rPr>
              <a:t>Cardozo SHS. </a:t>
            </a:r>
            <a:endParaRPr kumimoji="0" lang="en-US" altLang="en-US" sz="1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Late 1940s. </a:t>
            </a:r>
            <a:endParaRPr kumimoji="0" lang="en-US" altLang="en-US" sz="120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bg1"/>
                </a:solidFill>
                <a:effectLst/>
                <a:latin typeface="Arial" panose="020B0604020202020204" pitchFamily="34" charset="0"/>
              </a:rPr>
            </a:br>
            <a:endParaRPr kumimoji="0" lang="en-US" altLang="en-US" sz="1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42727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66813-0A05-C5DF-4C51-44C5EE71323F}"/>
              </a:ext>
            </a:extLst>
          </p:cNvPr>
          <p:cNvSpPr>
            <a:spLocks noGrp="1"/>
          </p:cNvSpPr>
          <p:nvPr>
            <p:ph type="title"/>
          </p:nvPr>
        </p:nvSpPr>
        <p:spPr/>
        <p:txBody>
          <a:bodyPr/>
          <a:lstStyle/>
          <a:p>
            <a:endParaRPr lang="en-US"/>
          </a:p>
        </p:txBody>
      </p:sp>
      <p:pic>
        <p:nvPicPr>
          <p:cNvPr id="5122" name="Picture 2">
            <a:extLst>
              <a:ext uri="{FF2B5EF4-FFF2-40B4-BE49-F238E27FC236}">
                <a16:creationId xmlns:a16="http://schemas.microsoft.com/office/drawing/2014/main" id="{592A3C5D-6DA8-0743-0B54-288290917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24"/>
            <a:ext cx="5355771" cy="414083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98BC1DA8-1A0D-8D9D-D06A-B44FCEFFD3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314" y="1825623"/>
            <a:ext cx="6411687" cy="4144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725E730-C676-FF4B-B5E5-C4008209BB2D}"/>
              </a:ext>
            </a:extLst>
          </p:cNvPr>
          <p:cNvSpPr txBox="1"/>
          <p:nvPr/>
        </p:nvSpPr>
        <p:spPr>
          <a:xfrm>
            <a:off x="1822677" y="5958524"/>
            <a:ext cx="1138453" cy="369332"/>
          </a:xfrm>
          <a:prstGeom prst="rect">
            <a:avLst/>
          </a:prstGeom>
          <a:noFill/>
        </p:spPr>
        <p:txBody>
          <a:bodyPr wrap="none" rtlCol="0">
            <a:spAutoFit/>
          </a:bodyPr>
          <a:lstStyle/>
          <a:p>
            <a:r>
              <a:rPr lang="en-US" b="1" dirty="0"/>
              <a:t>June 1954</a:t>
            </a:r>
          </a:p>
        </p:txBody>
      </p:sp>
      <p:sp>
        <p:nvSpPr>
          <p:cNvPr id="5" name="TextBox 4">
            <a:extLst>
              <a:ext uri="{FF2B5EF4-FFF2-40B4-BE49-F238E27FC236}">
                <a16:creationId xmlns:a16="http://schemas.microsoft.com/office/drawing/2014/main" id="{B0C76D2D-CDD9-743A-B8E7-C5AF2DE56D5A}"/>
              </a:ext>
            </a:extLst>
          </p:cNvPr>
          <p:cNvSpPr txBox="1"/>
          <p:nvPr/>
        </p:nvSpPr>
        <p:spPr>
          <a:xfrm>
            <a:off x="8416930" y="5920821"/>
            <a:ext cx="1126270" cy="369332"/>
          </a:xfrm>
          <a:prstGeom prst="rect">
            <a:avLst/>
          </a:prstGeom>
          <a:noFill/>
        </p:spPr>
        <p:txBody>
          <a:bodyPr wrap="none" rtlCol="0">
            <a:spAutoFit/>
          </a:bodyPr>
          <a:lstStyle/>
          <a:p>
            <a:r>
              <a:rPr lang="en-US" b="1" dirty="0"/>
              <a:t>May 1964</a:t>
            </a:r>
          </a:p>
        </p:txBody>
      </p:sp>
    </p:spTree>
    <p:extLst>
      <p:ext uri="{BB962C8B-B14F-4D97-AF65-F5344CB8AC3E}">
        <p14:creationId xmlns:p14="http://schemas.microsoft.com/office/powerpoint/2010/main" val="212069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EBB2-4EF8-BA86-C2B3-CFE27B098BDD}"/>
              </a:ext>
            </a:extLst>
          </p:cNvPr>
          <p:cNvSpPr>
            <a:spLocks noGrp="1"/>
          </p:cNvSpPr>
          <p:nvPr>
            <p:ph type="title"/>
          </p:nvPr>
        </p:nvSpPr>
        <p:spPr>
          <a:xfrm>
            <a:off x="0" y="491469"/>
            <a:ext cx="12023660" cy="999855"/>
          </a:xfrm>
        </p:spPr>
        <p:txBody>
          <a:bodyPr>
            <a:normAutofit/>
          </a:bodyPr>
          <a:lstStyle/>
          <a:p>
            <a:r>
              <a:rPr lang="en-US" b="1" dirty="0">
                <a:latin typeface="+mn-lt"/>
                <a:ea typeface="+mj-lt"/>
                <a:cs typeface="+mj-lt"/>
              </a:rPr>
              <a:t>DCPS Historical Racial Equity Timeline/Journey</a:t>
            </a:r>
            <a:endParaRPr lang="en-US" dirty="0">
              <a:latin typeface="+mn-lt"/>
              <a:ea typeface="+mj-lt"/>
              <a:cs typeface="+mj-lt"/>
            </a:endParaRPr>
          </a:p>
        </p:txBody>
      </p:sp>
      <p:cxnSp>
        <p:nvCxnSpPr>
          <p:cNvPr id="4" name="Straight Connector 3">
            <a:extLst>
              <a:ext uri="{FF2B5EF4-FFF2-40B4-BE49-F238E27FC236}">
                <a16:creationId xmlns:a16="http://schemas.microsoft.com/office/drawing/2014/main" id="{5F6D7556-3E76-9D4F-646A-81CBA6EC843C}"/>
              </a:ext>
            </a:extLst>
          </p:cNvPr>
          <p:cNvCxnSpPr>
            <a:cxnSpLocks/>
          </p:cNvCxnSpPr>
          <p:nvPr/>
        </p:nvCxnSpPr>
        <p:spPr>
          <a:xfrm>
            <a:off x="344536" y="3707572"/>
            <a:ext cx="11431885" cy="0"/>
          </a:xfrm>
          <a:prstGeom prst="line">
            <a:avLst/>
          </a:prstGeom>
          <a:ln>
            <a:solidFill>
              <a:srgbClr val="B1BAC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E2FEF79-C807-932F-D1DC-AB255C5C6E88}"/>
              </a:ext>
            </a:extLst>
          </p:cNvPr>
          <p:cNvGrpSpPr/>
          <p:nvPr/>
        </p:nvGrpSpPr>
        <p:grpSpPr>
          <a:xfrm>
            <a:off x="393339" y="3589692"/>
            <a:ext cx="244818" cy="851065"/>
            <a:chOff x="1197062" y="3824141"/>
            <a:chExt cx="274320" cy="1008702"/>
          </a:xfrm>
        </p:grpSpPr>
        <p:sp>
          <p:nvSpPr>
            <p:cNvPr id="9" name="Oval 8">
              <a:extLst>
                <a:ext uri="{FF2B5EF4-FFF2-40B4-BE49-F238E27FC236}">
                  <a16:creationId xmlns:a16="http://schemas.microsoft.com/office/drawing/2014/main" id="{E2A9E571-CBE7-9F7C-7BFB-6A7439CCC3D5}"/>
                </a:ext>
              </a:extLst>
            </p:cNvPr>
            <p:cNvSpPr/>
            <p:nvPr/>
          </p:nvSpPr>
          <p:spPr>
            <a:xfrm>
              <a:off x="1197062" y="3824141"/>
              <a:ext cx="274320" cy="274320"/>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 name="Straight Connector 9">
              <a:extLst>
                <a:ext uri="{FF2B5EF4-FFF2-40B4-BE49-F238E27FC236}">
                  <a16:creationId xmlns:a16="http://schemas.microsoft.com/office/drawing/2014/main" id="{5F23B569-0A88-F8FB-D5A8-B8524368946C}"/>
                </a:ext>
              </a:extLst>
            </p:cNvPr>
            <p:cNvCxnSpPr>
              <a:cxnSpLocks/>
            </p:cNvCxnSpPr>
            <p:nvPr/>
          </p:nvCxnSpPr>
          <p:spPr>
            <a:xfrm flipH="1">
              <a:off x="1312045" y="4009883"/>
              <a:ext cx="0" cy="82296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9E7D8E86-AE8B-D50D-C4D2-4D39F9740783}"/>
              </a:ext>
            </a:extLst>
          </p:cNvPr>
          <p:cNvGrpSpPr/>
          <p:nvPr/>
        </p:nvGrpSpPr>
        <p:grpSpPr>
          <a:xfrm flipV="1">
            <a:off x="10761158" y="3604347"/>
            <a:ext cx="288973" cy="803493"/>
            <a:chOff x="1124749" y="3982412"/>
            <a:chExt cx="274320" cy="801162"/>
          </a:xfrm>
        </p:grpSpPr>
        <p:sp>
          <p:nvSpPr>
            <p:cNvPr id="7" name="Oval 6">
              <a:extLst>
                <a:ext uri="{FF2B5EF4-FFF2-40B4-BE49-F238E27FC236}">
                  <a16:creationId xmlns:a16="http://schemas.microsoft.com/office/drawing/2014/main" id="{E083966D-863B-5077-72FF-22E3E1A4B205}"/>
                </a:ext>
              </a:extLst>
            </p:cNvPr>
            <p:cNvSpPr/>
            <p:nvPr/>
          </p:nvSpPr>
          <p:spPr>
            <a:xfrm>
              <a:off x="1124749" y="4509254"/>
              <a:ext cx="274320" cy="274320"/>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8" name="Straight Connector 7">
              <a:extLst>
                <a:ext uri="{FF2B5EF4-FFF2-40B4-BE49-F238E27FC236}">
                  <a16:creationId xmlns:a16="http://schemas.microsoft.com/office/drawing/2014/main" id="{8848FFF5-4995-B8D1-8174-F6666FBA4B2E}"/>
                </a:ext>
              </a:extLst>
            </p:cNvPr>
            <p:cNvCxnSpPr>
              <a:cxnSpLocks/>
            </p:cNvCxnSpPr>
            <p:nvPr/>
          </p:nvCxnSpPr>
          <p:spPr>
            <a:xfrm flipH="1">
              <a:off x="1260007" y="3982412"/>
              <a:ext cx="0" cy="674606"/>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sp>
        <p:nvSpPr>
          <p:cNvPr id="11" name="TextBox 1">
            <a:extLst>
              <a:ext uri="{FF2B5EF4-FFF2-40B4-BE49-F238E27FC236}">
                <a16:creationId xmlns:a16="http://schemas.microsoft.com/office/drawing/2014/main" id="{A17A45BA-A81D-AC8D-69EF-E54B9FBACC7F}"/>
              </a:ext>
            </a:extLst>
          </p:cNvPr>
          <p:cNvSpPr txBox="1"/>
          <p:nvPr/>
        </p:nvSpPr>
        <p:spPr>
          <a:xfrm>
            <a:off x="61462" y="4466009"/>
            <a:ext cx="2578983"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2015: Launch of Empowering Males of Color at DCPS</a:t>
            </a:r>
            <a:endParaRPr lang="en-US" sz="1400" b="1">
              <a:solidFill>
                <a:srgbClr val="005283"/>
              </a:solidFill>
              <a:cs typeface="Calibri"/>
            </a:endParaRPr>
          </a:p>
        </p:txBody>
      </p:sp>
      <p:sp>
        <p:nvSpPr>
          <p:cNvPr id="12" name="TextBox 2">
            <a:extLst>
              <a:ext uri="{FF2B5EF4-FFF2-40B4-BE49-F238E27FC236}">
                <a16:creationId xmlns:a16="http://schemas.microsoft.com/office/drawing/2014/main" id="{8B471BA6-E26A-5D3E-2824-C0996709E503}"/>
              </a:ext>
            </a:extLst>
          </p:cNvPr>
          <p:cNvSpPr txBox="1"/>
          <p:nvPr/>
        </p:nvSpPr>
        <p:spPr>
          <a:xfrm>
            <a:off x="61950" y="4986337"/>
            <a:ext cx="2503871" cy="12772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5283"/>
                </a:solidFill>
                <a:cs typeface="Calibri"/>
              </a:rPr>
              <a:t>Mayor Bowser and DCPS launched this</a:t>
            </a:r>
            <a:endParaRPr lang="en-US" dirty="0"/>
          </a:p>
          <a:p>
            <a:r>
              <a:rPr lang="en-US" sz="1100" dirty="0">
                <a:solidFill>
                  <a:srgbClr val="005283"/>
                </a:solidFill>
                <a:cs typeface="Calibri"/>
              </a:rPr>
              <a:t> initiative to advance achievement and opportunity and reduce racial disparities for boys and men of color across the city. It invested $20M over three years to target the most urgent and persistent challenges.</a:t>
            </a:r>
            <a:endParaRPr lang="en-US" dirty="0"/>
          </a:p>
        </p:txBody>
      </p:sp>
      <p:sp>
        <p:nvSpPr>
          <p:cNvPr id="14" name="Oval 13">
            <a:extLst>
              <a:ext uri="{FF2B5EF4-FFF2-40B4-BE49-F238E27FC236}">
                <a16:creationId xmlns:a16="http://schemas.microsoft.com/office/drawing/2014/main" id="{C127E5D3-C855-3C9D-97A3-4A9B39AB7106}"/>
              </a:ext>
            </a:extLst>
          </p:cNvPr>
          <p:cNvSpPr/>
          <p:nvPr/>
        </p:nvSpPr>
        <p:spPr>
          <a:xfrm flipV="1">
            <a:off x="2086585" y="3596438"/>
            <a:ext cx="283945"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6" name="Straight Connector 15">
            <a:extLst>
              <a:ext uri="{FF2B5EF4-FFF2-40B4-BE49-F238E27FC236}">
                <a16:creationId xmlns:a16="http://schemas.microsoft.com/office/drawing/2014/main" id="{C2FBE742-81B6-CDE9-0A62-9D1E6A71B20A}"/>
              </a:ext>
            </a:extLst>
          </p:cNvPr>
          <p:cNvCxnSpPr>
            <a:cxnSpLocks/>
          </p:cNvCxnSpPr>
          <p:nvPr/>
        </p:nvCxnSpPr>
        <p:spPr>
          <a:xfrm flipV="1">
            <a:off x="2229397" y="3124750"/>
            <a:ext cx="9646" cy="57976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85D6FDA3-00DD-E10A-95BF-91101E6F1B8A}"/>
              </a:ext>
            </a:extLst>
          </p:cNvPr>
          <p:cNvSpPr txBox="1"/>
          <p:nvPr/>
        </p:nvSpPr>
        <p:spPr>
          <a:xfrm>
            <a:off x="236330" y="1636259"/>
            <a:ext cx="4361227"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2016: Launch of Male Educators of Color Collaborative</a:t>
            </a:r>
            <a:endParaRPr lang="en-US"/>
          </a:p>
        </p:txBody>
      </p:sp>
      <p:sp>
        <p:nvSpPr>
          <p:cNvPr id="13" name="TextBox 2">
            <a:extLst>
              <a:ext uri="{FF2B5EF4-FFF2-40B4-BE49-F238E27FC236}">
                <a16:creationId xmlns:a16="http://schemas.microsoft.com/office/drawing/2014/main" id="{E4A2B742-607A-BECF-46DB-C97B64363C75}"/>
              </a:ext>
            </a:extLst>
          </p:cNvPr>
          <p:cNvSpPr txBox="1"/>
          <p:nvPr/>
        </p:nvSpPr>
        <p:spPr>
          <a:xfrm>
            <a:off x="234508" y="1944797"/>
            <a:ext cx="4137918" cy="9387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5283"/>
                </a:solidFill>
              </a:rPr>
              <a:t>DCPS launched MEOCC as a sustainable cohort of educators in DCPS who create a sense of fellowship and belonging amongst male educators of color within the district, while simultaneously providing them a voice to ensure their needs are heard and met by senior leadership through coordinated advocacy efforts. </a:t>
            </a:r>
            <a:endParaRPr lang="en-US" dirty="0"/>
          </a:p>
        </p:txBody>
      </p:sp>
      <p:sp>
        <p:nvSpPr>
          <p:cNvPr id="18" name="TextBox 1">
            <a:extLst>
              <a:ext uri="{FF2B5EF4-FFF2-40B4-BE49-F238E27FC236}">
                <a16:creationId xmlns:a16="http://schemas.microsoft.com/office/drawing/2014/main" id="{CE79A9C0-E0F3-EBCB-0D72-C7FE5ABB54A3}"/>
              </a:ext>
            </a:extLst>
          </p:cNvPr>
          <p:cNvSpPr txBox="1"/>
          <p:nvPr/>
        </p:nvSpPr>
        <p:spPr>
          <a:xfrm>
            <a:off x="4638917" y="1636641"/>
            <a:ext cx="2888155"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2016: DCPS Embraces the PACE Act</a:t>
            </a:r>
            <a:endParaRPr lang="en-US" sz="1400" b="1">
              <a:solidFill>
                <a:srgbClr val="005283"/>
              </a:solidFill>
              <a:cs typeface="Calibri"/>
            </a:endParaRPr>
          </a:p>
        </p:txBody>
      </p:sp>
      <p:sp>
        <p:nvSpPr>
          <p:cNvPr id="19" name="TextBox 2">
            <a:extLst>
              <a:ext uri="{FF2B5EF4-FFF2-40B4-BE49-F238E27FC236}">
                <a16:creationId xmlns:a16="http://schemas.microsoft.com/office/drawing/2014/main" id="{C70918CA-AA86-554C-22D1-CEAA7C2517E2}"/>
              </a:ext>
            </a:extLst>
          </p:cNvPr>
          <p:cNvSpPr txBox="1"/>
          <p:nvPr/>
        </p:nvSpPr>
        <p:spPr>
          <a:xfrm>
            <a:off x="5972171" y="4870589"/>
            <a:ext cx="3193199"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In response to the needs articulated in the 2017-2022 Capital Commitment, DCPS formed the Office of Equity to develop an equity vision and strategic plan.</a:t>
            </a:r>
          </a:p>
        </p:txBody>
      </p:sp>
      <p:cxnSp>
        <p:nvCxnSpPr>
          <p:cNvPr id="21" name="Straight Connector 20">
            <a:extLst>
              <a:ext uri="{FF2B5EF4-FFF2-40B4-BE49-F238E27FC236}">
                <a16:creationId xmlns:a16="http://schemas.microsoft.com/office/drawing/2014/main" id="{4FEDFC58-1898-E533-BC3A-FFE61595FAE4}"/>
              </a:ext>
            </a:extLst>
          </p:cNvPr>
          <p:cNvCxnSpPr>
            <a:cxnSpLocks/>
          </p:cNvCxnSpPr>
          <p:nvPr/>
        </p:nvCxnSpPr>
        <p:spPr>
          <a:xfrm flipV="1">
            <a:off x="5408062" y="2816106"/>
            <a:ext cx="0" cy="1019594"/>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22" name="TextBox 1">
            <a:extLst>
              <a:ext uri="{FF2B5EF4-FFF2-40B4-BE49-F238E27FC236}">
                <a16:creationId xmlns:a16="http://schemas.microsoft.com/office/drawing/2014/main" id="{3361C720-9EC9-68E4-3EB9-6423CCEE5BE2}"/>
              </a:ext>
            </a:extLst>
          </p:cNvPr>
          <p:cNvSpPr txBox="1"/>
          <p:nvPr/>
        </p:nvSpPr>
        <p:spPr>
          <a:xfrm>
            <a:off x="8135095" y="1592416"/>
            <a:ext cx="2578983"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2017: Launch of We The Girls</a:t>
            </a:r>
            <a:endParaRPr lang="en-US" sz="1400" b="1">
              <a:solidFill>
                <a:srgbClr val="005283"/>
              </a:solidFill>
              <a:cs typeface="Calibri"/>
            </a:endParaRPr>
          </a:p>
        </p:txBody>
      </p:sp>
      <p:sp>
        <p:nvSpPr>
          <p:cNvPr id="23" name="TextBox 2">
            <a:extLst>
              <a:ext uri="{FF2B5EF4-FFF2-40B4-BE49-F238E27FC236}">
                <a16:creationId xmlns:a16="http://schemas.microsoft.com/office/drawing/2014/main" id="{B169CFC7-7CD5-FDEB-E5B2-C5D1F591CCE2}"/>
              </a:ext>
            </a:extLst>
          </p:cNvPr>
          <p:cNvSpPr txBox="1"/>
          <p:nvPr/>
        </p:nvSpPr>
        <p:spPr>
          <a:xfrm>
            <a:off x="8137407" y="1905587"/>
            <a:ext cx="2690380" cy="9387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Mayor Bowser and DCPS launched Reign: Empowering Young Women as Leaders, a multi-pronged initiative to support young women of color. This initiative has been launched in middle and high schools.</a:t>
            </a:r>
          </a:p>
        </p:txBody>
      </p:sp>
      <p:sp>
        <p:nvSpPr>
          <p:cNvPr id="24" name="TextBox 1">
            <a:extLst>
              <a:ext uri="{FF2B5EF4-FFF2-40B4-BE49-F238E27FC236}">
                <a16:creationId xmlns:a16="http://schemas.microsoft.com/office/drawing/2014/main" id="{DC1D376C-82F1-801B-7577-88FED93443F6}"/>
              </a:ext>
            </a:extLst>
          </p:cNvPr>
          <p:cNvSpPr txBox="1"/>
          <p:nvPr/>
        </p:nvSpPr>
        <p:spPr>
          <a:xfrm>
            <a:off x="9729320" y="4507414"/>
            <a:ext cx="2578983"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2018: Equity-Focused Summer Leadership Institute </a:t>
            </a:r>
            <a:endParaRPr lang="en-US" sz="1400" b="1">
              <a:solidFill>
                <a:srgbClr val="005283"/>
              </a:solidFill>
              <a:cs typeface="Calibri"/>
            </a:endParaRPr>
          </a:p>
        </p:txBody>
      </p:sp>
      <p:sp>
        <p:nvSpPr>
          <p:cNvPr id="25" name="TextBox 2">
            <a:extLst>
              <a:ext uri="{FF2B5EF4-FFF2-40B4-BE49-F238E27FC236}">
                <a16:creationId xmlns:a16="http://schemas.microsoft.com/office/drawing/2014/main" id="{BD5700A5-D1A5-5DA9-52A2-7162683A730C}"/>
              </a:ext>
            </a:extLst>
          </p:cNvPr>
          <p:cNvSpPr txBox="1"/>
          <p:nvPr/>
        </p:nvSpPr>
        <p:spPr>
          <a:xfrm>
            <a:off x="9733381" y="5034565"/>
            <a:ext cx="2081014"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created  and implemented a 3-day  Equity-focused Summer Leadership Institute for all school leaders and assistant principals. </a:t>
            </a:r>
          </a:p>
        </p:txBody>
      </p:sp>
      <p:sp>
        <p:nvSpPr>
          <p:cNvPr id="48" name="Oval 47">
            <a:extLst>
              <a:ext uri="{FF2B5EF4-FFF2-40B4-BE49-F238E27FC236}">
                <a16:creationId xmlns:a16="http://schemas.microsoft.com/office/drawing/2014/main" id="{418C9DB6-3070-40F3-8967-C29820C3AC5C}"/>
              </a:ext>
            </a:extLst>
          </p:cNvPr>
          <p:cNvSpPr/>
          <p:nvPr/>
        </p:nvSpPr>
        <p:spPr>
          <a:xfrm flipV="1">
            <a:off x="5285627" y="3594584"/>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4" name="Straight Arrow Connector 53">
            <a:extLst>
              <a:ext uri="{FF2B5EF4-FFF2-40B4-BE49-F238E27FC236}">
                <a16:creationId xmlns:a16="http://schemas.microsoft.com/office/drawing/2014/main" id="{C678EA70-8654-D335-02B8-784370B7BD39}"/>
              </a:ext>
            </a:extLst>
          </p:cNvPr>
          <p:cNvCxnSpPr/>
          <p:nvPr/>
        </p:nvCxnSpPr>
        <p:spPr>
          <a:xfrm>
            <a:off x="11467605" y="3708334"/>
            <a:ext cx="617517" cy="3959"/>
          </a:xfrm>
          <a:prstGeom prst="straightConnector1">
            <a:avLst/>
          </a:prstGeom>
          <a:ln w="6350">
            <a:solidFill>
              <a:schemeClr val="accent1">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2" name="Oval 41">
            <a:extLst>
              <a:ext uri="{FF2B5EF4-FFF2-40B4-BE49-F238E27FC236}">
                <a16:creationId xmlns:a16="http://schemas.microsoft.com/office/drawing/2014/main" id="{1201F16A-6FF0-C9F4-DB61-8BCAEBE42FBC}"/>
              </a:ext>
            </a:extLst>
          </p:cNvPr>
          <p:cNvSpPr/>
          <p:nvPr/>
        </p:nvSpPr>
        <p:spPr>
          <a:xfrm flipV="1">
            <a:off x="8676281" y="3604934"/>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3" name="Straight Connector 42">
            <a:extLst>
              <a:ext uri="{FF2B5EF4-FFF2-40B4-BE49-F238E27FC236}">
                <a16:creationId xmlns:a16="http://schemas.microsoft.com/office/drawing/2014/main" id="{419480BD-1CDF-6F62-ED69-4831BB7D2A96}"/>
              </a:ext>
            </a:extLst>
          </p:cNvPr>
          <p:cNvCxnSpPr>
            <a:cxnSpLocks/>
          </p:cNvCxnSpPr>
          <p:nvPr/>
        </p:nvCxnSpPr>
        <p:spPr>
          <a:xfrm flipV="1">
            <a:off x="8786490" y="2913392"/>
            <a:ext cx="1" cy="956816"/>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6642AF0-5F76-C7FA-405A-5E83F744A207}"/>
              </a:ext>
            </a:extLst>
          </p:cNvPr>
          <p:cNvGrpSpPr/>
          <p:nvPr/>
        </p:nvGrpSpPr>
        <p:grpSpPr>
          <a:xfrm flipV="1">
            <a:off x="3690955" y="3594705"/>
            <a:ext cx="288973" cy="784201"/>
            <a:chOff x="1124749" y="3981927"/>
            <a:chExt cx="274320" cy="801647"/>
          </a:xfrm>
        </p:grpSpPr>
        <p:sp>
          <p:nvSpPr>
            <p:cNvPr id="28" name="Oval 27">
              <a:extLst>
                <a:ext uri="{FF2B5EF4-FFF2-40B4-BE49-F238E27FC236}">
                  <a16:creationId xmlns:a16="http://schemas.microsoft.com/office/drawing/2014/main" id="{C3894006-4276-8146-FB3E-22C7521CE708}"/>
                </a:ext>
              </a:extLst>
            </p:cNvPr>
            <p:cNvSpPr/>
            <p:nvPr/>
          </p:nvSpPr>
          <p:spPr>
            <a:xfrm>
              <a:off x="1124749" y="4509254"/>
              <a:ext cx="274320" cy="274320"/>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9" name="Straight Connector 28">
              <a:extLst>
                <a:ext uri="{FF2B5EF4-FFF2-40B4-BE49-F238E27FC236}">
                  <a16:creationId xmlns:a16="http://schemas.microsoft.com/office/drawing/2014/main" id="{F277F7F9-4F4C-953D-612A-C59B32EF944F}"/>
                </a:ext>
              </a:extLst>
            </p:cNvPr>
            <p:cNvCxnSpPr>
              <a:cxnSpLocks/>
            </p:cNvCxnSpPr>
            <p:nvPr/>
          </p:nvCxnSpPr>
          <p:spPr>
            <a:xfrm flipH="1">
              <a:off x="1250851" y="3981927"/>
              <a:ext cx="0" cy="636136"/>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sp>
        <p:nvSpPr>
          <p:cNvPr id="30" name="TextBox 1">
            <a:extLst>
              <a:ext uri="{FF2B5EF4-FFF2-40B4-BE49-F238E27FC236}">
                <a16:creationId xmlns:a16="http://schemas.microsoft.com/office/drawing/2014/main" id="{70C31349-02F0-20EA-C27D-EAD8C0778AD3}"/>
              </a:ext>
            </a:extLst>
          </p:cNvPr>
          <p:cNvSpPr txBox="1"/>
          <p:nvPr/>
        </p:nvSpPr>
        <p:spPr>
          <a:xfrm>
            <a:off x="2864130" y="4462793"/>
            <a:ext cx="2782054"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005283"/>
                </a:solidFill>
              </a:rPr>
              <a:t>2016: Opening of Ron Brown College Preparatory High School</a:t>
            </a:r>
            <a:endParaRPr lang="en-US" sz="1400" b="1" dirty="0">
              <a:solidFill>
                <a:srgbClr val="005283"/>
              </a:solidFill>
              <a:cs typeface="Calibri"/>
            </a:endParaRPr>
          </a:p>
        </p:txBody>
      </p:sp>
      <p:sp>
        <p:nvSpPr>
          <p:cNvPr id="36" name="TextBox 2">
            <a:extLst>
              <a:ext uri="{FF2B5EF4-FFF2-40B4-BE49-F238E27FC236}">
                <a16:creationId xmlns:a16="http://schemas.microsoft.com/office/drawing/2014/main" id="{4553E0E0-BB44-15CE-6AEA-F801DED48A73}"/>
              </a:ext>
            </a:extLst>
          </p:cNvPr>
          <p:cNvSpPr txBox="1"/>
          <p:nvPr/>
        </p:nvSpPr>
        <p:spPr>
          <a:xfrm>
            <a:off x="2866297" y="4986336"/>
            <a:ext cx="3019578" cy="12772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5283"/>
                </a:solidFill>
                <a:cs typeface="Calibri"/>
              </a:rPr>
              <a:t>In response to historically low graduation rates for male students of color, DCPS opened Ron Brown College Preparatory High School, in tandem with President Obama's 'My Brother's Keeper' initiative. It was the only single-sex public high school in D.C. championing restorative justice practices at the time. </a:t>
            </a:r>
          </a:p>
        </p:txBody>
      </p:sp>
      <p:grpSp>
        <p:nvGrpSpPr>
          <p:cNvPr id="17" name="Group 16">
            <a:extLst>
              <a:ext uri="{FF2B5EF4-FFF2-40B4-BE49-F238E27FC236}">
                <a16:creationId xmlns:a16="http://schemas.microsoft.com/office/drawing/2014/main" id="{275D5F6B-A6EB-C226-17E5-DC23BDAC438C}"/>
              </a:ext>
            </a:extLst>
          </p:cNvPr>
          <p:cNvGrpSpPr/>
          <p:nvPr/>
        </p:nvGrpSpPr>
        <p:grpSpPr>
          <a:xfrm flipV="1">
            <a:off x="7057259" y="3585059"/>
            <a:ext cx="288973" cy="880655"/>
            <a:chOff x="1124749" y="3883327"/>
            <a:chExt cx="274320" cy="900247"/>
          </a:xfrm>
        </p:grpSpPr>
        <p:sp>
          <p:nvSpPr>
            <p:cNvPr id="20" name="Oval 19">
              <a:extLst>
                <a:ext uri="{FF2B5EF4-FFF2-40B4-BE49-F238E27FC236}">
                  <a16:creationId xmlns:a16="http://schemas.microsoft.com/office/drawing/2014/main" id="{99B26C73-B25C-9BEF-AF75-35ABFE0F1C6A}"/>
                </a:ext>
              </a:extLst>
            </p:cNvPr>
            <p:cNvSpPr/>
            <p:nvPr/>
          </p:nvSpPr>
          <p:spPr>
            <a:xfrm>
              <a:off x="1124749" y="4509254"/>
              <a:ext cx="274320" cy="274320"/>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4" name="Straight Connector 33">
              <a:extLst>
                <a:ext uri="{FF2B5EF4-FFF2-40B4-BE49-F238E27FC236}">
                  <a16:creationId xmlns:a16="http://schemas.microsoft.com/office/drawing/2014/main" id="{7A0DB360-C655-6F58-B6D5-66B473B9BCB9}"/>
                </a:ext>
              </a:extLst>
            </p:cNvPr>
            <p:cNvCxnSpPr>
              <a:cxnSpLocks/>
            </p:cNvCxnSpPr>
            <p:nvPr/>
          </p:nvCxnSpPr>
          <p:spPr>
            <a:xfrm flipH="1">
              <a:off x="1260007" y="3883327"/>
              <a:ext cx="0" cy="734736"/>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sp>
        <p:nvSpPr>
          <p:cNvPr id="26" name="TextBox 1">
            <a:extLst>
              <a:ext uri="{FF2B5EF4-FFF2-40B4-BE49-F238E27FC236}">
                <a16:creationId xmlns:a16="http://schemas.microsoft.com/office/drawing/2014/main" id="{206FFA6D-1416-4F7C-B7F2-314F560CF033}"/>
              </a:ext>
            </a:extLst>
          </p:cNvPr>
          <p:cNvSpPr txBox="1"/>
          <p:nvPr/>
        </p:nvSpPr>
        <p:spPr>
          <a:xfrm>
            <a:off x="5970004" y="4511020"/>
            <a:ext cx="3457244"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2017: Formation of DCPS Office of Equity</a:t>
            </a:r>
            <a:endParaRPr lang="en-US" sz="1400" b="1">
              <a:solidFill>
                <a:srgbClr val="005283"/>
              </a:solidFill>
              <a:cs typeface="Calibri"/>
            </a:endParaRPr>
          </a:p>
        </p:txBody>
      </p:sp>
      <p:sp>
        <p:nvSpPr>
          <p:cNvPr id="27" name="TextBox 2">
            <a:extLst>
              <a:ext uri="{FF2B5EF4-FFF2-40B4-BE49-F238E27FC236}">
                <a16:creationId xmlns:a16="http://schemas.microsoft.com/office/drawing/2014/main" id="{EA087D12-B217-2619-17BC-BA77B9DA67FC}"/>
              </a:ext>
            </a:extLst>
          </p:cNvPr>
          <p:cNvSpPr txBox="1"/>
          <p:nvPr/>
        </p:nvSpPr>
        <p:spPr>
          <a:xfrm>
            <a:off x="4636063" y="1944169"/>
            <a:ext cx="2950810" cy="95801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To equitably plan for and modernize school facilities, DCPS began using a data-driven methodology based on clear selection criteria for inclusion and prioritization of facilities.</a:t>
            </a:r>
          </a:p>
        </p:txBody>
      </p:sp>
    </p:spTree>
    <p:extLst>
      <p:ext uri="{BB962C8B-B14F-4D97-AF65-F5344CB8AC3E}">
        <p14:creationId xmlns:p14="http://schemas.microsoft.com/office/powerpoint/2010/main" val="97536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EBB2-4EF8-BA86-C2B3-CFE27B098BDD}"/>
              </a:ext>
            </a:extLst>
          </p:cNvPr>
          <p:cNvSpPr>
            <a:spLocks noGrp="1"/>
          </p:cNvSpPr>
          <p:nvPr>
            <p:ph type="title"/>
          </p:nvPr>
        </p:nvSpPr>
        <p:spPr>
          <a:xfrm>
            <a:off x="7594" y="429663"/>
            <a:ext cx="12046179" cy="999855"/>
          </a:xfrm>
        </p:spPr>
        <p:txBody>
          <a:bodyPr>
            <a:normAutofit/>
          </a:bodyPr>
          <a:lstStyle/>
          <a:p>
            <a:r>
              <a:rPr lang="en-US" b="1" dirty="0">
                <a:latin typeface="+mn-lt"/>
                <a:ea typeface="+mj-lt"/>
                <a:cs typeface="+mj-lt"/>
              </a:rPr>
              <a:t>DCPS Historical Racial Equity Timeline/Journey</a:t>
            </a:r>
            <a:endParaRPr lang="en-US" dirty="0">
              <a:latin typeface="+mn-lt"/>
              <a:ea typeface="+mj-lt"/>
              <a:cs typeface="+mj-lt"/>
            </a:endParaRPr>
          </a:p>
        </p:txBody>
      </p:sp>
      <p:cxnSp>
        <p:nvCxnSpPr>
          <p:cNvPr id="4" name="Straight Connector 3">
            <a:extLst>
              <a:ext uri="{FF2B5EF4-FFF2-40B4-BE49-F238E27FC236}">
                <a16:creationId xmlns:a16="http://schemas.microsoft.com/office/drawing/2014/main" id="{5F6D7556-3E76-9D4F-646A-81CBA6EC843C}"/>
              </a:ext>
            </a:extLst>
          </p:cNvPr>
          <p:cNvCxnSpPr>
            <a:cxnSpLocks/>
          </p:cNvCxnSpPr>
          <p:nvPr/>
        </p:nvCxnSpPr>
        <p:spPr>
          <a:xfrm>
            <a:off x="242316" y="3773424"/>
            <a:ext cx="11431885" cy="0"/>
          </a:xfrm>
          <a:prstGeom prst="line">
            <a:avLst/>
          </a:prstGeom>
          <a:ln>
            <a:solidFill>
              <a:srgbClr val="B1BAC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E2FEF79-C807-932F-D1DC-AB255C5C6E88}"/>
              </a:ext>
            </a:extLst>
          </p:cNvPr>
          <p:cNvGrpSpPr/>
          <p:nvPr/>
        </p:nvGrpSpPr>
        <p:grpSpPr>
          <a:xfrm>
            <a:off x="302617" y="2943308"/>
            <a:ext cx="244818" cy="925800"/>
            <a:chOff x="1197062" y="3001181"/>
            <a:chExt cx="274320" cy="1097280"/>
          </a:xfrm>
        </p:grpSpPr>
        <p:sp>
          <p:nvSpPr>
            <p:cNvPr id="9" name="Oval 8">
              <a:extLst>
                <a:ext uri="{FF2B5EF4-FFF2-40B4-BE49-F238E27FC236}">
                  <a16:creationId xmlns:a16="http://schemas.microsoft.com/office/drawing/2014/main" id="{E2A9E571-CBE7-9F7C-7BFB-6A7439CCC3D5}"/>
                </a:ext>
              </a:extLst>
            </p:cNvPr>
            <p:cNvSpPr/>
            <p:nvPr/>
          </p:nvSpPr>
          <p:spPr>
            <a:xfrm>
              <a:off x="1197062" y="3824141"/>
              <a:ext cx="274320" cy="274320"/>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0" name="Straight Connector 9">
              <a:extLst>
                <a:ext uri="{FF2B5EF4-FFF2-40B4-BE49-F238E27FC236}">
                  <a16:creationId xmlns:a16="http://schemas.microsoft.com/office/drawing/2014/main" id="{5F23B569-0A88-F8FB-D5A8-B8524368946C}"/>
                </a:ext>
              </a:extLst>
            </p:cNvPr>
            <p:cNvCxnSpPr>
              <a:cxnSpLocks/>
            </p:cNvCxnSpPr>
            <p:nvPr/>
          </p:nvCxnSpPr>
          <p:spPr>
            <a:xfrm flipH="1">
              <a:off x="1334222" y="3001181"/>
              <a:ext cx="0" cy="82296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C127E5D3-C855-3C9D-97A3-4A9B39AB7106}"/>
              </a:ext>
            </a:extLst>
          </p:cNvPr>
          <p:cNvSpPr/>
          <p:nvPr/>
        </p:nvSpPr>
        <p:spPr>
          <a:xfrm flipV="1">
            <a:off x="1875394" y="3679673"/>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6" name="Straight Connector 15">
            <a:extLst>
              <a:ext uri="{FF2B5EF4-FFF2-40B4-BE49-F238E27FC236}">
                <a16:creationId xmlns:a16="http://schemas.microsoft.com/office/drawing/2014/main" id="{C2FBE742-81B6-CDE9-0A62-9D1E6A71B20A}"/>
              </a:ext>
            </a:extLst>
          </p:cNvPr>
          <p:cNvCxnSpPr>
            <a:cxnSpLocks/>
          </p:cNvCxnSpPr>
          <p:nvPr/>
        </p:nvCxnSpPr>
        <p:spPr>
          <a:xfrm flipV="1">
            <a:off x="1979623" y="3906271"/>
            <a:ext cx="1" cy="692443"/>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80625D-449B-BD4B-C0D9-C582AA229A53}"/>
              </a:ext>
            </a:extLst>
          </p:cNvPr>
          <p:cNvCxnSpPr>
            <a:cxnSpLocks/>
          </p:cNvCxnSpPr>
          <p:nvPr/>
        </p:nvCxnSpPr>
        <p:spPr>
          <a:xfrm flipH="1" flipV="1">
            <a:off x="3932926" y="2756433"/>
            <a:ext cx="604" cy="100528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B936984-61BF-AE8A-4390-FA8F957AF0DD}"/>
              </a:ext>
            </a:extLst>
          </p:cNvPr>
          <p:cNvSpPr/>
          <p:nvPr/>
        </p:nvSpPr>
        <p:spPr>
          <a:xfrm flipV="1">
            <a:off x="3802512" y="3641091"/>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a:extLst>
              <a:ext uri="{FF2B5EF4-FFF2-40B4-BE49-F238E27FC236}">
                <a16:creationId xmlns:a16="http://schemas.microsoft.com/office/drawing/2014/main" id="{DE4BFE28-93DD-06AC-01D6-1CE6AC802B81}"/>
              </a:ext>
            </a:extLst>
          </p:cNvPr>
          <p:cNvSpPr/>
          <p:nvPr/>
        </p:nvSpPr>
        <p:spPr>
          <a:xfrm flipV="1">
            <a:off x="10215698" y="3637721"/>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8" name="Group 27">
            <a:extLst>
              <a:ext uri="{FF2B5EF4-FFF2-40B4-BE49-F238E27FC236}">
                <a16:creationId xmlns:a16="http://schemas.microsoft.com/office/drawing/2014/main" id="{1B140EE9-3BC1-F3EE-3B43-AEE2AD2CDF22}"/>
              </a:ext>
            </a:extLst>
          </p:cNvPr>
          <p:cNvGrpSpPr/>
          <p:nvPr/>
        </p:nvGrpSpPr>
        <p:grpSpPr>
          <a:xfrm flipV="1">
            <a:off x="5398542" y="3674202"/>
            <a:ext cx="255009" cy="926995"/>
            <a:chOff x="1464341" y="3921043"/>
            <a:chExt cx="274320" cy="985936"/>
          </a:xfrm>
        </p:grpSpPr>
        <p:sp>
          <p:nvSpPr>
            <p:cNvPr id="29" name="Oval 28">
              <a:extLst>
                <a:ext uri="{FF2B5EF4-FFF2-40B4-BE49-F238E27FC236}">
                  <a16:creationId xmlns:a16="http://schemas.microsoft.com/office/drawing/2014/main" id="{15784EDE-DAF4-56AC-AEF7-17AE7119A4AB}"/>
                </a:ext>
              </a:extLst>
            </p:cNvPr>
            <p:cNvSpPr/>
            <p:nvPr/>
          </p:nvSpPr>
          <p:spPr>
            <a:xfrm>
              <a:off x="1464341" y="4632659"/>
              <a:ext cx="274320" cy="274320"/>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0" name="Straight Connector 29">
              <a:extLst>
                <a:ext uri="{FF2B5EF4-FFF2-40B4-BE49-F238E27FC236}">
                  <a16:creationId xmlns:a16="http://schemas.microsoft.com/office/drawing/2014/main" id="{FA9E1467-7C3C-2311-016C-7718A8BDFACD}"/>
                </a:ext>
              </a:extLst>
            </p:cNvPr>
            <p:cNvCxnSpPr>
              <a:cxnSpLocks/>
            </p:cNvCxnSpPr>
            <p:nvPr/>
          </p:nvCxnSpPr>
          <p:spPr>
            <a:xfrm flipH="1">
              <a:off x="1587653" y="3921043"/>
              <a:ext cx="0" cy="82296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grpSp>
      <p:sp>
        <p:nvSpPr>
          <p:cNvPr id="36" name="TextBox 1">
            <a:extLst>
              <a:ext uri="{FF2B5EF4-FFF2-40B4-BE49-F238E27FC236}">
                <a16:creationId xmlns:a16="http://schemas.microsoft.com/office/drawing/2014/main" id="{B722D89F-00B6-D216-6F6B-845B342553C1}"/>
              </a:ext>
            </a:extLst>
          </p:cNvPr>
          <p:cNvSpPr txBox="1"/>
          <p:nvPr/>
        </p:nvSpPr>
        <p:spPr>
          <a:xfrm>
            <a:off x="3840314" y="4705837"/>
            <a:ext cx="3726805"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Launch of Anti-Racist Educator University</a:t>
            </a:r>
          </a:p>
          <a:p>
            <a:endParaRPr lang="en-US" sz="1400" b="1">
              <a:solidFill>
                <a:srgbClr val="005283"/>
              </a:solidFill>
              <a:cs typeface="Calibri"/>
            </a:endParaRPr>
          </a:p>
        </p:txBody>
      </p:sp>
      <p:sp>
        <p:nvSpPr>
          <p:cNvPr id="39" name="TextBox 2">
            <a:extLst>
              <a:ext uri="{FF2B5EF4-FFF2-40B4-BE49-F238E27FC236}">
                <a16:creationId xmlns:a16="http://schemas.microsoft.com/office/drawing/2014/main" id="{48ADB442-5DB8-AF0B-7EE2-F753A6D5D61E}"/>
              </a:ext>
            </a:extLst>
          </p:cNvPr>
          <p:cNvSpPr txBox="1"/>
          <p:nvPr/>
        </p:nvSpPr>
        <p:spPr>
          <a:xfrm>
            <a:off x="3841661" y="5011389"/>
            <a:ext cx="3659746" cy="6001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ARE-U is a strategic lever for equity that provides DCPS staff with shared learning rooted in anti-racism, including cluster-based PLCs.</a:t>
            </a:r>
          </a:p>
        </p:txBody>
      </p:sp>
      <p:sp>
        <p:nvSpPr>
          <p:cNvPr id="40" name="TextBox 1">
            <a:extLst>
              <a:ext uri="{FF2B5EF4-FFF2-40B4-BE49-F238E27FC236}">
                <a16:creationId xmlns:a16="http://schemas.microsoft.com/office/drawing/2014/main" id="{7BADD955-EB4D-0F6C-69C8-DF9004436270}"/>
              </a:ext>
            </a:extLst>
          </p:cNvPr>
          <p:cNvSpPr txBox="1"/>
          <p:nvPr/>
        </p:nvSpPr>
        <p:spPr>
          <a:xfrm>
            <a:off x="8109458" y="4680890"/>
            <a:ext cx="3216171" cy="73866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Launch of BAM and Rites of Passage Programming</a:t>
            </a:r>
            <a:endParaRPr lang="en-US" sz="1400" b="1">
              <a:solidFill>
                <a:srgbClr val="005283"/>
              </a:solidFill>
              <a:cs typeface="Calibri"/>
            </a:endParaRPr>
          </a:p>
          <a:p>
            <a:endParaRPr lang="en-US" sz="1400" b="1">
              <a:solidFill>
                <a:srgbClr val="005283"/>
              </a:solidFill>
              <a:cs typeface="Calibri"/>
            </a:endParaRPr>
          </a:p>
        </p:txBody>
      </p:sp>
      <p:sp>
        <p:nvSpPr>
          <p:cNvPr id="42" name="TextBox 2">
            <a:extLst>
              <a:ext uri="{FF2B5EF4-FFF2-40B4-BE49-F238E27FC236}">
                <a16:creationId xmlns:a16="http://schemas.microsoft.com/office/drawing/2014/main" id="{05D90E26-3900-4CFA-21DF-F3F6EEC6B632}"/>
              </a:ext>
            </a:extLst>
          </p:cNvPr>
          <p:cNvSpPr txBox="1"/>
          <p:nvPr/>
        </p:nvSpPr>
        <p:spPr>
          <a:xfrm>
            <a:off x="8085145" y="5186715"/>
            <a:ext cx="4106855" cy="12772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rgbClr val="005283"/>
                </a:solidFill>
                <a:cs typeface="Calibri"/>
              </a:rPr>
              <a:t>DCPS launched Rites of Passage programming in middle schools to provide spaces for young male-identifying students of color to engage in intentional programming and experiential learning opportunities, so they develop a positive sense of self and deepen their sense of community.  'Becoming A Man' programming consisting of group and individual counseling, mentoring, and post-secondary readiness for DCPS high school males of color. </a:t>
            </a:r>
          </a:p>
        </p:txBody>
      </p:sp>
      <p:cxnSp>
        <p:nvCxnSpPr>
          <p:cNvPr id="44" name="Straight Connector 43">
            <a:extLst>
              <a:ext uri="{FF2B5EF4-FFF2-40B4-BE49-F238E27FC236}">
                <a16:creationId xmlns:a16="http://schemas.microsoft.com/office/drawing/2014/main" id="{D96C35B9-4E15-2A1F-2285-55C995B3991E}"/>
              </a:ext>
            </a:extLst>
          </p:cNvPr>
          <p:cNvCxnSpPr>
            <a:cxnSpLocks/>
          </p:cNvCxnSpPr>
          <p:nvPr/>
        </p:nvCxnSpPr>
        <p:spPr>
          <a:xfrm flipH="1" flipV="1">
            <a:off x="7121587" y="2574109"/>
            <a:ext cx="0" cy="1182130"/>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45" name="TextBox 1">
            <a:extLst>
              <a:ext uri="{FF2B5EF4-FFF2-40B4-BE49-F238E27FC236}">
                <a16:creationId xmlns:a16="http://schemas.microsoft.com/office/drawing/2014/main" id="{D9D3DBF3-68F7-A1C0-37B7-B15AC52EA16E}"/>
              </a:ext>
            </a:extLst>
          </p:cNvPr>
          <p:cNvSpPr txBox="1"/>
          <p:nvPr/>
        </p:nvSpPr>
        <p:spPr>
          <a:xfrm>
            <a:off x="3002332" y="1464164"/>
            <a:ext cx="2907469"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2020: Launch of Protocol to Respond to Incidents of Hate and Bias</a:t>
            </a:r>
            <a:endParaRPr lang="en-US" sz="1400" b="1">
              <a:solidFill>
                <a:srgbClr val="005283"/>
              </a:solidFill>
              <a:cs typeface="Calibri"/>
            </a:endParaRPr>
          </a:p>
        </p:txBody>
      </p:sp>
      <p:sp>
        <p:nvSpPr>
          <p:cNvPr id="46" name="TextBox 2">
            <a:extLst>
              <a:ext uri="{FF2B5EF4-FFF2-40B4-BE49-F238E27FC236}">
                <a16:creationId xmlns:a16="http://schemas.microsoft.com/office/drawing/2014/main" id="{93276187-CF47-220D-9AA9-AEAB84119FCD}"/>
              </a:ext>
            </a:extLst>
          </p:cNvPr>
          <p:cNvSpPr txBox="1"/>
          <p:nvPr/>
        </p:nvSpPr>
        <p:spPr>
          <a:xfrm>
            <a:off x="2998247" y="1962482"/>
            <a:ext cx="2914104" cy="7887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Cross-agency work group created a protocol, grounded in school feedback, to align on the agency response when incidents of hate and bias occur. </a:t>
            </a:r>
          </a:p>
        </p:txBody>
      </p:sp>
      <p:sp>
        <p:nvSpPr>
          <p:cNvPr id="41" name="Oval 40">
            <a:extLst>
              <a:ext uri="{FF2B5EF4-FFF2-40B4-BE49-F238E27FC236}">
                <a16:creationId xmlns:a16="http://schemas.microsoft.com/office/drawing/2014/main" id="{AAEB0EEB-4D4F-D15A-AC70-CA2331B60A7B}"/>
              </a:ext>
            </a:extLst>
          </p:cNvPr>
          <p:cNvSpPr/>
          <p:nvPr/>
        </p:nvSpPr>
        <p:spPr>
          <a:xfrm flipV="1">
            <a:off x="8544610" y="3641091"/>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3" name="Straight Connector 42">
            <a:extLst>
              <a:ext uri="{FF2B5EF4-FFF2-40B4-BE49-F238E27FC236}">
                <a16:creationId xmlns:a16="http://schemas.microsoft.com/office/drawing/2014/main" id="{D408DE66-7CDC-61B9-D7CF-D1549F714081}"/>
              </a:ext>
            </a:extLst>
          </p:cNvPr>
          <p:cNvCxnSpPr>
            <a:cxnSpLocks/>
          </p:cNvCxnSpPr>
          <p:nvPr/>
        </p:nvCxnSpPr>
        <p:spPr>
          <a:xfrm flipV="1">
            <a:off x="10333910" y="3248579"/>
            <a:ext cx="0" cy="491279"/>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47" name="TextBox 1">
            <a:extLst>
              <a:ext uri="{FF2B5EF4-FFF2-40B4-BE49-F238E27FC236}">
                <a16:creationId xmlns:a16="http://schemas.microsoft.com/office/drawing/2014/main" id="{181AEA88-EE5A-31FE-4152-2414F18C55CF}"/>
              </a:ext>
            </a:extLst>
          </p:cNvPr>
          <p:cNvSpPr txBox="1"/>
          <p:nvPr/>
        </p:nvSpPr>
        <p:spPr>
          <a:xfrm>
            <a:off x="6429305" y="1466545"/>
            <a:ext cx="2142566"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DCPS Becoming </a:t>
            </a:r>
            <a:endParaRPr lang="en-US" sz="1400" b="1">
              <a:solidFill>
                <a:srgbClr val="005283"/>
              </a:solidFill>
              <a:cs typeface="Calibri"/>
            </a:endParaRPr>
          </a:p>
        </p:txBody>
      </p:sp>
      <p:sp>
        <p:nvSpPr>
          <p:cNvPr id="49" name="TextBox 2">
            <a:extLst>
              <a:ext uri="{FF2B5EF4-FFF2-40B4-BE49-F238E27FC236}">
                <a16:creationId xmlns:a16="http://schemas.microsoft.com/office/drawing/2014/main" id="{8FBDF417-BCE9-1012-4CB1-C61FE5EFADBA}"/>
              </a:ext>
            </a:extLst>
          </p:cNvPr>
          <p:cNvSpPr txBox="1"/>
          <p:nvPr/>
        </p:nvSpPr>
        <p:spPr>
          <a:xfrm>
            <a:off x="6455300" y="1753690"/>
            <a:ext cx="2260961" cy="76944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launches DCPS Becoming to align and implement actions to become a whole-child centered, anti-racist school district.</a:t>
            </a:r>
          </a:p>
        </p:txBody>
      </p:sp>
      <p:sp>
        <p:nvSpPr>
          <p:cNvPr id="11" name="Oval 10">
            <a:extLst>
              <a:ext uri="{FF2B5EF4-FFF2-40B4-BE49-F238E27FC236}">
                <a16:creationId xmlns:a16="http://schemas.microsoft.com/office/drawing/2014/main" id="{DFC0020F-269C-EECA-4FDA-1068F61DC3D2}"/>
              </a:ext>
            </a:extLst>
          </p:cNvPr>
          <p:cNvSpPr/>
          <p:nvPr/>
        </p:nvSpPr>
        <p:spPr>
          <a:xfrm flipV="1">
            <a:off x="7011317" y="3650383"/>
            <a:ext cx="255009" cy="266181"/>
          </a:xfrm>
          <a:prstGeom prst="ellipse">
            <a:avLst/>
          </a:prstGeom>
          <a:solidFill>
            <a:srgbClr val="005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Straight Connector 11">
            <a:extLst>
              <a:ext uri="{FF2B5EF4-FFF2-40B4-BE49-F238E27FC236}">
                <a16:creationId xmlns:a16="http://schemas.microsoft.com/office/drawing/2014/main" id="{E0F9E451-5C29-A3BB-8DD1-CFA011A4191E}"/>
              </a:ext>
            </a:extLst>
          </p:cNvPr>
          <p:cNvCxnSpPr>
            <a:cxnSpLocks/>
          </p:cNvCxnSpPr>
          <p:nvPr/>
        </p:nvCxnSpPr>
        <p:spPr>
          <a:xfrm flipH="1" flipV="1">
            <a:off x="8664524" y="3831913"/>
            <a:ext cx="0" cy="798543"/>
          </a:xfrm>
          <a:prstGeom prst="line">
            <a:avLst/>
          </a:prstGeom>
          <a:ln>
            <a:solidFill>
              <a:srgbClr val="005283"/>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D7FD4C68-4526-0485-7F17-23378850E437}"/>
              </a:ext>
            </a:extLst>
          </p:cNvPr>
          <p:cNvSpPr txBox="1"/>
          <p:nvPr/>
        </p:nvSpPr>
        <p:spPr>
          <a:xfrm>
            <a:off x="9290628" y="1466544"/>
            <a:ext cx="2281956"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2021: IMPACT Equity Report</a:t>
            </a:r>
            <a:endParaRPr lang="en-US" sz="1400" b="1">
              <a:solidFill>
                <a:srgbClr val="005283"/>
              </a:solidFill>
              <a:cs typeface="Calibri"/>
            </a:endParaRPr>
          </a:p>
        </p:txBody>
      </p:sp>
      <p:sp>
        <p:nvSpPr>
          <p:cNvPr id="6" name="TextBox 2">
            <a:extLst>
              <a:ext uri="{FF2B5EF4-FFF2-40B4-BE49-F238E27FC236}">
                <a16:creationId xmlns:a16="http://schemas.microsoft.com/office/drawing/2014/main" id="{3A4D5D9C-7FCA-7077-E81B-EF81BC67B8A4}"/>
              </a:ext>
            </a:extLst>
          </p:cNvPr>
          <p:cNvSpPr txBox="1"/>
          <p:nvPr/>
        </p:nvSpPr>
        <p:spPr>
          <a:xfrm>
            <a:off x="9295147" y="1749799"/>
            <a:ext cx="2474692" cy="161582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shared an Equity Report detailing disparate outcomes by multiple factors, including race, as part of the multi-year IMPACT Review to improve teacher evaluation policies and experiences. All evaluators engaged in a three-part anti-bias series utilizing a data reflection tool to reflect on their assessment results.</a:t>
            </a:r>
          </a:p>
          <a:p>
            <a:endParaRPr lang="en-US" sz="1100">
              <a:solidFill>
                <a:srgbClr val="005283"/>
              </a:solidFill>
              <a:cs typeface="Calibri"/>
            </a:endParaRPr>
          </a:p>
        </p:txBody>
      </p:sp>
      <p:cxnSp>
        <p:nvCxnSpPr>
          <p:cNvPr id="8" name="Straight Arrow Connector 7">
            <a:extLst>
              <a:ext uri="{FF2B5EF4-FFF2-40B4-BE49-F238E27FC236}">
                <a16:creationId xmlns:a16="http://schemas.microsoft.com/office/drawing/2014/main" id="{50D15397-E116-2EFC-47F4-771A1762A581}"/>
              </a:ext>
            </a:extLst>
          </p:cNvPr>
          <p:cNvCxnSpPr/>
          <p:nvPr/>
        </p:nvCxnSpPr>
        <p:spPr>
          <a:xfrm>
            <a:off x="11467605" y="3775853"/>
            <a:ext cx="617517" cy="3959"/>
          </a:xfrm>
          <a:prstGeom prst="straightConnector1">
            <a:avLst/>
          </a:prstGeom>
          <a:ln w="6350">
            <a:solidFill>
              <a:schemeClr val="accent1">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3" name="TextBox 2">
            <a:extLst>
              <a:ext uri="{FF2B5EF4-FFF2-40B4-BE49-F238E27FC236}">
                <a16:creationId xmlns:a16="http://schemas.microsoft.com/office/drawing/2014/main" id="{8D33BF93-43A1-33D9-DDBF-10B254DC382D}"/>
              </a:ext>
            </a:extLst>
          </p:cNvPr>
          <p:cNvSpPr txBox="1"/>
          <p:nvPr/>
        </p:nvSpPr>
        <p:spPr>
          <a:xfrm>
            <a:off x="653741" y="5182481"/>
            <a:ext cx="2867254" cy="9387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embraced the Courageous Conversations protocol as a starting place to engage in conversations about race. To date, more than 4,000 DCPS staff have been trained in Courageous Conversation methods.</a:t>
            </a:r>
          </a:p>
        </p:txBody>
      </p:sp>
      <p:sp>
        <p:nvSpPr>
          <p:cNvPr id="18" name="TextBox 17">
            <a:extLst>
              <a:ext uri="{FF2B5EF4-FFF2-40B4-BE49-F238E27FC236}">
                <a16:creationId xmlns:a16="http://schemas.microsoft.com/office/drawing/2014/main" id="{57F13FA8-12F9-E507-41C0-245FD6828074}"/>
              </a:ext>
            </a:extLst>
          </p:cNvPr>
          <p:cNvSpPr txBox="1"/>
          <p:nvPr/>
        </p:nvSpPr>
        <p:spPr>
          <a:xfrm>
            <a:off x="657076" y="4700276"/>
            <a:ext cx="2680986"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2020: Launch of Courageous Conversations Protocol &amp; Training</a:t>
            </a:r>
            <a:endParaRPr lang="en-US" sz="1400" b="1">
              <a:solidFill>
                <a:srgbClr val="005283"/>
              </a:solidFill>
              <a:cs typeface="Calibri"/>
            </a:endParaRPr>
          </a:p>
        </p:txBody>
      </p:sp>
      <p:sp>
        <p:nvSpPr>
          <p:cNvPr id="21" name="TextBox 2">
            <a:extLst>
              <a:ext uri="{FF2B5EF4-FFF2-40B4-BE49-F238E27FC236}">
                <a16:creationId xmlns:a16="http://schemas.microsoft.com/office/drawing/2014/main" id="{2A95F2C1-1E7A-D144-180E-F3AB7062657C}"/>
              </a:ext>
            </a:extLst>
          </p:cNvPr>
          <p:cNvSpPr txBox="1"/>
          <p:nvPr/>
        </p:nvSpPr>
        <p:spPr>
          <a:xfrm>
            <a:off x="33746" y="1986714"/>
            <a:ext cx="2611766" cy="9387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rgbClr val="005283"/>
                </a:solidFill>
                <a:cs typeface="Calibri"/>
              </a:rPr>
              <a:t>DCPS created and released the Equity Framework – a resource for internal and external stakeholders to understand DCPS' Equity Definition, Equity Lens and Shared Equity Commitments. </a:t>
            </a:r>
          </a:p>
        </p:txBody>
      </p:sp>
      <p:sp>
        <p:nvSpPr>
          <p:cNvPr id="25" name="TextBox 24">
            <a:extLst>
              <a:ext uri="{FF2B5EF4-FFF2-40B4-BE49-F238E27FC236}">
                <a16:creationId xmlns:a16="http://schemas.microsoft.com/office/drawing/2014/main" id="{71D72FB6-25F9-6540-37E4-BFB95247CA2F}"/>
              </a:ext>
            </a:extLst>
          </p:cNvPr>
          <p:cNvSpPr txBox="1"/>
          <p:nvPr/>
        </p:nvSpPr>
        <p:spPr>
          <a:xfrm>
            <a:off x="31435" y="1469680"/>
            <a:ext cx="2638248"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5283"/>
                </a:solidFill>
              </a:rPr>
              <a:t>2019: Creation and Release of the Equity Framework </a:t>
            </a:r>
            <a:endParaRPr lang="en-US" sz="1400" b="1">
              <a:solidFill>
                <a:srgbClr val="005283"/>
              </a:solidFill>
              <a:cs typeface="Calibri"/>
            </a:endParaRPr>
          </a:p>
        </p:txBody>
      </p:sp>
    </p:spTree>
    <p:extLst>
      <p:ext uri="{BB962C8B-B14F-4D97-AF65-F5344CB8AC3E}">
        <p14:creationId xmlns:p14="http://schemas.microsoft.com/office/powerpoint/2010/main" val="603275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F6500C-262D-B543-8B3D-83C93F54A4D6}" vid="{17940991-E5DD-ED4D-937C-74FEFADFC4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F6500C-262D-B543-8B3D-83C93F54A4D6}" vid="{9E9763CC-979F-1841-B2CE-B80452A945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49dd9d8-0fd9-4170-9548-a372f1e0798a">
      <UserInfo>
        <DisplayName>Williams, Alison (DCPS)</DisplayName>
        <AccountId>671</AccountId>
        <AccountType/>
      </UserInfo>
      <UserInfo>
        <DisplayName>Cochrun, Laura (DCPS)</DisplayName>
        <AccountId>1403</AccountId>
        <AccountType/>
      </UserInfo>
      <UserInfo>
        <DisplayName>Parker, Sarah (DCPS)</DisplayName>
        <AccountId>136</AccountId>
        <AccountType/>
      </UserInfo>
      <UserInfo>
        <DisplayName>Thomas, Maggie (DCPS)</DisplayName>
        <AccountId>777</AccountId>
        <AccountType/>
      </UserInfo>
    </SharedWithUsers>
    <_activity xmlns="c118297a-659d-40cc-89b5-f747d384317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BADD105FFD7B4DAA15E419B5726119" ma:contentTypeVersion="17" ma:contentTypeDescription="Create a new document." ma:contentTypeScope="" ma:versionID="f2b4eda5fea0b4b116a4c8514753f309">
  <xsd:schema xmlns:xsd="http://www.w3.org/2001/XMLSchema" xmlns:xs="http://www.w3.org/2001/XMLSchema" xmlns:p="http://schemas.microsoft.com/office/2006/metadata/properties" xmlns:ns3="c118297a-659d-40cc-89b5-f747d3843174" xmlns:ns4="849dd9d8-0fd9-4170-9548-a372f1e0798a" targetNamespace="http://schemas.microsoft.com/office/2006/metadata/properties" ma:root="true" ma:fieldsID="c9fec7091bd2dae183ce74c707114723" ns3:_="" ns4:_="">
    <xsd:import namespace="c118297a-659d-40cc-89b5-f747d3843174"/>
    <xsd:import namespace="849dd9d8-0fd9-4170-9548-a372f1e0798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18297a-659d-40cc-89b5-f747d38431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9dd9d8-0fd9-4170-9548-a372f1e079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0ECD8F-3B4C-472C-93A8-91A065EFC40B}">
  <ds:schemaRefs>
    <ds:schemaRef ds:uri="http://schemas.microsoft.com/sharepoint/v3/contenttype/forms"/>
  </ds:schemaRefs>
</ds:datastoreItem>
</file>

<file path=customXml/itemProps2.xml><?xml version="1.0" encoding="utf-8"?>
<ds:datastoreItem xmlns:ds="http://schemas.openxmlformats.org/officeDocument/2006/customXml" ds:itemID="{C685096F-FE1B-4663-B660-EE9BFD7EA08F}">
  <ds:schemaRefs>
    <ds:schemaRef ds:uri="http://purl.org/dc/dcmitype/"/>
    <ds:schemaRef ds:uri="c118297a-659d-40cc-89b5-f747d3843174"/>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terms/"/>
    <ds:schemaRef ds:uri="849dd9d8-0fd9-4170-9548-a372f1e0798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2CD5047-406F-4B9B-A0FD-C9AFB0B7F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18297a-659d-40cc-89b5-f747d3843174"/>
    <ds:schemaRef ds:uri="849dd9d8-0fd9-4170-9548-a372f1e07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630</TotalTime>
  <Words>3652</Words>
  <Application>Microsoft Office PowerPoint</Application>
  <PresentationFormat>Widescreen</PresentationFormat>
  <Paragraphs>293</Paragraphs>
  <Slides>31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Aptos</vt:lpstr>
      <vt:lpstr>Arial</vt:lpstr>
      <vt:lpstr>Arial Black</vt:lpstr>
      <vt:lpstr>Calibri</vt:lpstr>
      <vt:lpstr>Calibri Light</vt:lpstr>
      <vt:lpstr>Calibri Light</vt:lpstr>
      <vt:lpstr>Courier New</vt:lpstr>
      <vt:lpstr>Office Theme</vt:lpstr>
      <vt:lpstr>1_Office Theme</vt:lpstr>
      <vt:lpstr>Council of the Great City Schools Task Force Meeting: Black and Latino Young Men and Boys</vt:lpstr>
      <vt:lpstr>Agenda</vt:lpstr>
      <vt:lpstr>Opener</vt:lpstr>
      <vt:lpstr>Agenda</vt:lpstr>
      <vt:lpstr>PowerPoint Presentation</vt:lpstr>
      <vt:lpstr>PowerPoint Presentation</vt:lpstr>
      <vt:lpstr>PowerPoint Presentation</vt:lpstr>
      <vt:lpstr>DCPS Historical Racial Equity Timeline/Journey</vt:lpstr>
      <vt:lpstr>DCPS Historical Racial Equity Timeline/Journey</vt:lpstr>
      <vt:lpstr>DCPS Historical Racial Equity Timeline/Journey</vt:lpstr>
      <vt:lpstr>Agenda</vt:lpstr>
      <vt:lpstr>Fast Facts</vt:lpstr>
      <vt:lpstr>Loved, Challenged, Prepared</vt:lpstr>
      <vt:lpstr>Sense of Belonging</vt:lpstr>
      <vt:lpstr>Student Programming Goals</vt:lpstr>
      <vt:lpstr>EMOC’s Objectives</vt:lpstr>
      <vt:lpstr>Data | Student Priorities </vt:lpstr>
      <vt:lpstr>PowerPoint Presentation</vt:lpstr>
      <vt:lpstr>PowerPoint Presentation</vt:lpstr>
      <vt:lpstr>PowerPoint Presentation</vt:lpstr>
      <vt:lpstr>EMOC’s Curriculum</vt:lpstr>
      <vt:lpstr>Educator Demographics</vt:lpstr>
      <vt:lpstr>MEOCC | Male Educators of Color Collaborative</vt:lpstr>
      <vt:lpstr>What is Antiracist Educator University?</vt:lpstr>
      <vt:lpstr>From the News: Math Proficiency Rates Plummeted, Achievement Gap Widened in D.C. Schools During Pandemic </vt:lpstr>
      <vt:lpstr>ARE-U 120: Antiracist &amp; Culturally Affirming Math Education</vt:lpstr>
      <vt:lpstr>ARE-U 120: Antiracist &amp; Culturally Affirming Math Education</vt:lpstr>
      <vt:lpstr>PowerPoint Presentation</vt:lpstr>
      <vt:lpstr>Agenda</vt:lpstr>
      <vt:lpstr>Questions and Discussion</vt:lpstr>
      <vt:lpstr>DCPS Racial Equity Action Vision Statement                                                                                                                                                                                                                     *due to Office of Racial Equity 2/10/23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Mullings, Raymond (DCPS)</dc:creator>
  <cp:lastModifiedBy>Hoffman, Paige (DCPS)</cp:lastModifiedBy>
  <cp:revision>13</cp:revision>
  <dcterms:created xsi:type="dcterms:W3CDTF">2022-11-04T12:40:11Z</dcterms:created>
  <dcterms:modified xsi:type="dcterms:W3CDTF">2024-03-16T12:50:00Z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0x01010059BADD105FFD7B4DAA15E419B5726119</vt:lpwstr>
  </property>
  <property fmtid="{D5CDD505-2E9C-101B-9397-08002B2CF9AE}" pid="3" name="MediaServiceImageTags">
    <vt:lpwstr/>
  </property>
</Properties>
</file>